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278" r:id="rId3"/>
    <p:sldId id="301" r:id="rId4"/>
    <p:sldId id="316" r:id="rId5"/>
    <p:sldId id="314" r:id="rId6"/>
    <p:sldId id="315" r:id="rId7"/>
    <p:sldId id="310" r:id="rId8"/>
    <p:sldId id="313" r:id="rId9"/>
    <p:sldId id="311" r:id="rId10"/>
    <p:sldId id="317" r:id="rId11"/>
    <p:sldId id="320" r:id="rId12"/>
    <p:sldId id="321" r:id="rId13"/>
    <p:sldId id="281" r:id="rId14"/>
    <p:sldId id="300" r:id="rId15"/>
    <p:sldId id="298" r:id="rId16"/>
    <p:sldId id="328" r:id="rId17"/>
    <p:sldId id="303" r:id="rId18"/>
    <p:sldId id="329" r:id="rId19"/>
    <p:sldId id="308" r:id="rId20"/>
    <p:sldId id="331" r:id="rId21"/>
    <p:sldId id="322" r:id="rId22"/>
    <p:sldId id="324" r:id="rId23"/>
    <p:sldId id="325" r:id="rId24"/>
    <p:sldId id="304" r:id="rId25"/>
    <p:sldId id="326" r:id="rId26"/>
    <p:sldId id="285" r:id="rId27"/>
    <p:sldId id="279" r:id="rId28"/>
    <p:sldId id="330" r:id="rId29"/>
    <p:sldId id="274" r:id="rId30"/>
    <p:sldId id="287" r:id="rId31"/>
    <p:sldId id="293" r:id="rId32"/>
    <p:sldId id="299" r:id="rId33"/>
    <p:sldId id="288" r:id="rId34"/>
    <p:sldId id="294" r:id="rId35"/>
    <p:sldId id="29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991" autoAdjust="0"/>
    <p:restoredTop sz="86057" autoAdjust="0"/>
  </p:normalViewPr>
  <p:slideViewPr>
    <p:cSldViewPr>
      <p:cViewPr>
        <p:scale>
          <a:sx n="78" d="100"/>
          <a:sy n="78" d="100"/>
        </p:scale>
        <p:origin x="510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0" d="100"/>
          <a:sy n="80" d="100"/>
        </p:scale>
        <p:origin x="-3954" y="-34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A3AF5-817E-4048-977D-D91FA3195009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CFCA3-872B-44A7-9F00-1F73C73603E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21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08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646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3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2168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8136A55-A906-4452-91C8-5AD1777C0939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760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5774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751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33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5B29790-77EA-485D-B103-26A368C6FF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1235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4570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229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819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31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Luttinen</a:t>
            </a:r>
            <a:r>
              <a:rPr lang="en-GB" dirty="0"/>
              <a:t>, J. and </a:t>
            </a:r>
            <a:r>
              <a:rPr lang="en-GB" dirty="0" err="1"/>
              <a:t>Ilin</a:t>
            </a:r>
            <a:r>
              <a:rPr lang="en-GB" dirty="0"/>
              <a:t>, A. (2009). </a:t>
            </a:r>
            <a:r>
              <a:rPr lang="en-GB" dirty="0" err="1"/>
              <a:t>Variational</a:t>
            </a:r>
            <a:r>
              <a:rPr lang="en-GB" dirty="0"/>
              <a:t> Gaussian-process factor analysis for </a:t>
            </a:r>
            <a:r>
              <a:rPr lang="en-GB" dirty="0" err="1"/>
              <a:t>modeling</a:t>
            </a:r>
            <a:r>
              <a:rPr lang="en-GB" dirty="0"/>
              <a:t> </a:t>
            </a:r>
            <a:r>
              <a:rPr lang="en-GB" dirty="0" err="1"/>
              <a:t>spatio</a:t>
            </a:r>
            <a:r>
              <a:rPr lang="en-GB" dirty="0"/>
              <a:t>-temporal data. In Advances in neural information processing systems, pages 1177–1185.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99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FVC = Fraction of Vegetation</a:t>
            </a:r>
            <a:r>
              <a:rPr lang="en-GB" baseline="0" dirty="0"/>
              <a:t> Cover</a:t>
            </a:r>
          </a:p>
          <a:p>
            <a:r>
              <a:rPr lang="en-GB" baseline="0" dirty="0"/>
              <a:t>DEM = Digital Elevation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3C8D5C-E1ED-4449-9699-48C1D7F2BFB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37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spatially and temporally complete </a:t>
            </a:r>
          </a:p>
          <a:p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uncertainty estimates</a:t>
            </a:r>
          </a:p>
          <a:p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satellite and in situ data sources -&gt;</a:t>
            </a:r>
            <a:r>
              <a:rPr lang="en-GB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error models for all inputs!</a:t>
            </a: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E2BC729-582B-4FB5-B7FE-2A187D9C498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536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30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315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4810A2B-90D2-42FB-BE5D-A5494D417B6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GB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647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CFCA3-872B-44A7-9F00-1F73C73603E5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3F74F-8F49-44AC-8CF4-E2CAA910C28F}" type="datetimeFigureOut">
              <a:rPr lang="en-GB" smtClean="0"/>
              <a:pPr/>
              <a:t>20/06/2017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ACEA9-4FB7-471D-AFCF-AD61DD85222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.jpe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jpe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eosci-instrum-method-data-syst.net/2/305/2013/gi-2-305-2013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jpe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3.jpe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276872"/>
            <a:ext cx="7772400" cy="187220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Reconstruction of daily air temperature variations globally since the mid 19th century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paula.newton\AppData\Local\Microsoft\Windows\Temporary Internet Files\Content.Outlook\I7FPAF7Y\shutterstock_18327952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6165304"/>
            <a:ext cx="792088" cy="54868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115616" y="6309320"/>
            <a:ext cx="52565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050" i="1" dirty="0"/>
              <a:t>EUSTACE has received funding from the European Union's Horizon 2020 Programme for Research and Innovation, under Grant Agreement no 640171</a:t>
            </a:r>
            <a:endParaRPr lang="en-GB" sz="1050" dirty="0"/>
          </a:p>
        </p:txBody>
      </p:sp>
      <p:grpSp>
        <p:nvGrpSpPr>
          <p:cNvPr id="17" name="Group 16"/>
          <p:cNvGrpSpPr/>
          <p:nvPr/>
        </p:nvGrpSpPr>
        <p:grpSpPr>
          <a:xfrm>
            <a:off x="-2" y="0"/>
            <a:ext cx="9036498" cy="1412776"/>
            <a:chOff x="-2" y="0"/>
            <a:chExt cx="9036498" cy="1412776"/>
          </a:xfrm>
        </p:grpSpPr>
        <p:pic>
          <p:nvPicPr>
            <p:cNvPr id="8" name="Picture 7" descr="MOHC_CMYK_whitebackg.jpg"/>
            <p:cNvPicPr>
              <a:picLocks noChangeAspect="1"/>
            </p:cNvPicPr>
            <p:nvPr/>
          </p:nvPicPr>
          <p:blipFill>
            <a:blip r:embed="rId5" cstate="print"/>
            <a:srcRect r="9898"/>
            <a:stretch>
              <a:fillRect/>
            </a:stretch>
          </p:blipFill>
          <p:spPr>
            <a:xfrm>
              <a:off x="3851920" y="0"/>
              <a:ext cx="864096" cy="1023997"/>
            </a:xfrm>
            <a:prstGeom prst="rect">
              <a:avLst/>
            </a:prstGeom>
          </p:spPr>
        </p:pic>
        <p:pic>
          <p:nvPicPr>
            <p:cNvPr id="9" name="db4dc84a-ed95-4c1e-ad8b-a0c534bcf349" descr="9933B763-502A-46CB-8C99-826783CF420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04448" y="116631"/>
              <a:ext cx="432048" cy="1265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" descr="f040ee1d-e81c-4ef9-a38d-e7d69b5a42c4@metoffic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88024" y="116632"/>
              <a:ext cx="1234422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KNMI logo EN.jpg"/>
            <p:cNvPicPr>
              <a:picLocks noChangeAspect="1"/>
            </p:cNvPicPr>
            <p:nvPr/>
          </p:nvPicPr>
          <p:blipFill>
            <a:blip r:embed="rId8" cstate="print"/>
            <a:srcRect l="39997" r="10470" b="7143"/>
            <a:stretch>
              <a:fillRect/>
            </a:stretch>
          </p:blipFill>
          <p:spPr>
            <a:xfrm>
              <a:off x="-2" y="116631"/>
              <a:ext cx="1595253" cy="1296145"/>
            </a:xfrm>
            <a:prstGeom prst="rect">
              <a:avLst/>
            </a:prstGeom>
          </p:spPr>
        </p:pic>
        <p:pic>
          <p:nvPicPr>
            <p:cNvPr id="13" name="421ba867-8701-42b1-999b-e18c85480c8e" descr="D18CDA09-F098-4808-8A24-32D07FCB75B6@unibe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524328" y="116632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uol-logo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9752" y="116632"/>
              <a:ext cx="1512571" cy="360040"/>
            </a:xfrm>
            <a:prstGeom prst="rect">
              <a:avLst/>
            </a:prstGeom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5119" t="21700" r="1170" b="18101"/>
            <a:stretch>
              <a:fillRect/>
            </a:stretch>
          </p:blipFill>
          <p:spPr bwMode="auto">
            <a:xfrm>
              <a:off x="6084168" y="116632"/>
              <a:ext cx="1296144" cy="468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stfc_logo.jp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568" y="0"/>
              <a:ext cx="1529230" cy="620688"/>
            </a:xfrm>
            <a:prstGeom prst="rect">
              <a:avLst/>
            </a:prstGeom>
          </p:spPr>
        </p:pic>
      </p:grpSp>
      <p:pic>
        <p:nvPicPr>
          <p:cNvPr id="18" name="Picture 17" descr="University_of_Edinburgh_ceremonial_roundel.svg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9489" y="692696"/>
            <a:ext cx="715279" cy="72008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325206" y="116745"/>
            <a:ext cx="1512000" cy="404381"/>
            <a:chOff x="2520000" y="4680000"/>
            <a:chExt cx="1512000" cy="404381"/>
          </a:xfrm>
        </p:grpSpPr>
        <p:sp>
          <p:nvSpPr>
            <p:cNvPr id="16" name="Rectangle 15"/>
            <p:cNvSpPr/>
            <p:nvPr/>
          </p:nvSpPr>
          <p:spPr>
            <a:xfrm>
              <a:off x="2520000" y="4680000"/>
              <a:ext cx="1512000" cy="4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0" y="4680000"/>
              <a:ext cx="1512000" cy="404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Comments on scale</a:t>
            </a:r>
            <a:br>
              <a:rPr lang="en-GB" dirty="0"/>
            </a:br>
            <a:br>
              <a:rPr lang="en-GB" sz="2200" dirty="0"/>
            </a:br>
            <a:endParaRPr lang="en-GB" sz="22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584" y="1772816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 resolution = 0.25 degree latitude/longitude grid</a:t>
            </a:r>
          </a:p>
          <a:p>
            <a:r>
              <a:rPr lang="en-GB" b="1" dirty="0"/>
              <a:t>                                 = 1,036,800 output locations per day</a:t>
            </a:r>
          </a:p>
          <a:p>
            <a:endParaRPr lang="en-GB" b="1" dirty="0"/>
          </a:p>
          <a:p>
            <a:r>
              <a:rPr lang="en-GB" b="1" dirty="0"/>
              <a:t>Number of days     &gt; 60,000</a:t>
            </a:r>
          </a:p>
          <a:p>
            <a:endParaRPr lang="en-GB" b="1" dirty="0"/>
          </a:p>
          <a:p>
            <a:r>
              <a:rPr lang="en-GB" b="1" dirty="0"/>
              <a:t>Three variables:    maximum, minimum and mean temperatures</a:t>
            </a:r>
          </a:p>
          <a:p>
            <a:endParaRPr lang="en-GB" b="1" dirty="0"/>
          </a:p>
          <a:p>
            <a:r>
              <a:rPr lang="en-GB" b="1" dirty="0"/>
              <a:t>Ensemble output – small number of samples of whole dataset to sample uncertainty in analysis.</a:t>
            </a:r>
          </a:p>
          <a:p>
            <a:endParaRPr lang="en-GB" b="1" dirty="0"/>
          </a:p>
          <a:p>
            <a:r>
              <a:rPr lang="en-GB" b="1" dirty="0"/>
              <a:t>Full space-time statistical model solve requires big computing (this is also being investigated in the project in a second analysis approach).</a:t>
            </a:r>
          </a:p>
          <a:p>
            <a:endParaRPr lang="en-GB" b="1" dirty="0"/>
          </a:p>
          <a:p>
            <a:r>
              <a:rPr lang="en-GB" b="1" dirty="0"/>
              <a:t>The approach discussed today takes a different route, splitting the problem into smaller, solvable chunks. Many similarities in modelling.</a:t>
            </a:r>
          </a:p>
        </p:txBody>
      </p:sp>
    </p:spTree>
    <p:extLst>
      <p:ext uri="{BB962C8B-B14F-4D97-AF65-F5344CB8AC3E}">
        <p14:creationId xmlns:p14="http://schemas.microsoft.com/office/powerpoint/2010/main" val="24453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2"/>
          <p:cNvSpPr txBox="1"/>
          <p:nvPr/>
        </p:nvSpPr>
        <p:spPr>
          <a:xfrm>
            <a:off x="539552" y="332656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 model</a:t>
            </a:r>
          </a:p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3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4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" y="1118500"/>
            <a:ext cx="9144000" cy="476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2"/>
          <p:cNvSpPr txBox="1"/>
          <p:nvPr/>
        </p:nvSpPr>
        <p:spPr>
          <a:xfrm>
            <a:off x="539552" y="332656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 model</a:t>
            </a:r>
          </a:p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3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4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005632"/>
            <a:ext cx="9144000" cy="48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4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Model component:</a:t>
            </a:r>
            <a:br>
              <a:rPr lang="en-GB" dirty="0"/>
            </a:br>
            <a:r>
              <a:rPr lang="en-GB" sz="2700" dirty="0"/>
              <a:t>Daily local analysis</a:t>
            </a:r>
            <a:br>
              <a:rPr lang="en-GB" dirty="0"/>
            </a:br>
            <a:endParaRPr lang="en-GB" sz="20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536" y="1772817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Independent, daily analyses of a spatial smooth temperature field.</a:t>
            </a:r>
          </a:p>
          <a:p>
            <a:endParaRPr lang="en-GB" dirty="0"/>
          </a:p>
          <a:p>
            <a:r>
              <a:rPr lang="en-GB" dirty="0"/>
              <a:t>Use SPDE approach (Lindgren et al 2011):</a:t>
            </a:r>
          </a:p>
          <a:p>
            <a:pPr marL="176213" indent="-176213">
              <a:buFont typeface="Arial" pitchFamily="34" charset="0"/>
              <a:buChar char="•"/>
            </a:pPr>
            <a:endParaRPr lang="en-GB" dirty="0"/>
          </a:p>
          <a:p>
            <a:pPr marL="176213" indent="-176213">
              <a:buFont typeface="Arial" pitchFamily="34" charset="0"/>
              <a:buChar char="•"/>
            </a:pPr>
            <a:r>
              <a:rPr lang="en-GB" dirty="0"/>
              <a:t>Describes smooth function as weighted sum of local basis functions.</a:t>
            </a:r>
          </a:p>
          <a:p>
            <a:pPr marL="176213" indent="-176213">
              <a:buFont typeface="Arial" pitchFamily="34" charset="0"/>
              <a:buChar char="•"/>
            </a:pPr>
            <a:endParaRPr lang="en-GB" dirty="0"/>
          </a:p>
          <a:p>
            <a:pPr marL="176213" indent="-176213">
              <a:buFont typeface="Arial" pitchFamily="34" charset="0"/>
              <a:buChar char="•"/>
            </a:pPr>
            <a:r>
              <a:rPr lang="en-GB" dirty="0"/>
              <a:t>Smoothness - Gaussian Markov Random Field prior weights. Smoothness controlled by parameters of the prior precision matrix.</a:t>
            </a:r>
          </a:p>
          <a:p>
            <a:pPr marL="176213" indent="-176213">
              <a:buFont typeface="Arial" pitchFamily="34" charset="0"/>
              <a:buChar char="•"/>
            </a:pPr>
            <a:endParaRPr lang="en-GB" dirty="0"/>
          </a:p>
          <a:p>
            <a:pPr marL="176213" indent="-176213">
              <a:buFont typeface="Arial" pitchFamily="34" charset="0"/>
              <a:buChar char="•"/>
            </a:pPr>
            <a:r>
              <a:rPr lang="en-GB" dirty="0"/>
              <a:t>Objective of estimation is to learn the probability density function of the coefficients conditioned on the data.</a:t>
            </a:r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sis_func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490" y="3789040"/>
            <a:ext cx="7226830" cy="302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From covariance functions to </a:t>
            </a:r>
            <a:r>
              <a:rPr lang="en-GB" dirty="0" err="1"/>
              <a:t>spde</a:t>
            </a:r>
            <a:r>
              <a:rPr lang="en-GB" dirty="0"/>
              <a:t> models</a:t>
            </a:r>
            <a:endParaRPr lang="en-GB" sz="20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95536" y="1680190"/>
            <a:ext cx="698477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GB" dirty="0"/>
              <a:t>Traditional </a:t>
            </a:r>
            <a:r>
              <a:rPr lang="en-GB" dirty="0" err="1"/>
              <a:t>Kriging</a:t>
            </a:r>
            <a:r>
              <a:rPr lang="en-GB" dirty="0"/>
              <a:t> is not feasible for data volumes in EUSTACE.</a:t>
            </a:r>
          </a:p>
          <a:p>
            <a:pPr marL="639763" lvl="1" indent="-182563">
              <a:buFont typeface="Arial" pitchFamily="34" charset="0"/>
              <a:buChar char="•"/>
            </a:pPr>
            <a:r>
              <a:rPr lang="en-GB" sz="1500" dirty="0"/>
              <a:t>(Requires solutions to linear systems involving big, dense covariance matrices)</a:t>
            </a:r>
          </a:p>
          <a:p>
            <a:pPr marL="182563" indent="-182563"/>
            <a:endParaRPr lang="en-GB" dirty="0"/>
          </a:p>
          <a:p>
            <a:pPr marL="182563" indent="-182563">
              <a:buFont typeface="Arial" pitchFamily="34" charset="0"/>
              <a:buChar char="•"/>
            </a:pPr>
            <a:r>
              <a:rPr lang="en-GB" dirty="0"/>
              <a:t>Lindgren et al. (2011) result allows much more efficient computation.</a:t>
            </a:r>
          </a:p>
          <a:p>
            <a:pPr marL="639763" lvl="1" indent="-182563">
              <a:buFont typeface="Arial" pitchFamily="34" charset="0"/>
              <a:buChar char="•"/>
            </a:pPr>
            <a:r>
              <a:rPr lang="en-GB" sz="1500" dirty="0"/>
              <a:t>(Can directly compute </a:t>
            </a:r>
            <a:r>
              <a:rPr lang="en-GB" sz="1500" i="1" dirty="0"/>
              <a:t>sparse</a:t>
            </a:r>
            <a:r>
              <a:rPr lang="en-GB" sz="1500" dirty="0"/>
              <a:t> inverse covariance matrices corresponding to </a:t>
            </a:r>
            <a:r>
              <a:rPr lang="en-GB" sz="1500" dirty="0" err="1"/>
              <a:t>Matérn</a:t>
            </a:r>
            <a:r>
              <a:rPr lang="en-GB" sz="1500" dirty="0"/>
              <a:t> covariance functions)</a:t>
            </a:r>
          </a:p>
          <a:p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1763688" y="6145559"/>
            <a:ext cx="4896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r"/>
            <a:r>
              <a:rPr lang="en-GB" sz="1400" dirty="0"/>
              <a:t>Basis functions on grid with SPDE weights (</a:t>
            </a:r>
            <a:r>
              <a:rPr lang="en-GB" sz="1400" dirty="0" err="1"/>
              <a:t>Nychka</a:t>
            </a:r>
            <a:r>
              <a:rPr lang="en-GB" sz="1400" dirty="0"/>
              <a:t> et al., 2015)</a:t>
            </a:r>
          </a:p>
        </p:txBody>
      </p:sp>
      <p:pic>
        <p:nvPicPr>
          <p:cNvPr id="20" name="Picture 19" descr="12-02-2016_sphere_mesh_P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0800" y="924489"/>
            <a:ext cx="2051720" cy="1538790"/>
          </a:xfrm>
          <a:prstGeom prst="rect">
            <a:avLst/>
          </a:prstGeom>
        </p:spPr>
      </p:pic>
      <p:pic>
        <p:nvPicPr>
          <p:cNvPr id="21" name="Picture 20" descr="12-02-2016_sphere_mesh_Q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0800" y="2652681"/>
            <a:ext cx="2051720" cy="15387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272808" y="2391271"/>
            <a:ext cx="1763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Dense covariance matrix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00936" y="4191471"/>
            <a:ext cx="235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Sparse inverse covariance matrix (lots of zeros)</a:t>
            </a:r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phere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pic>
        <p:nvPicPr>
          <p:cNvPr id="29" name="Picture 28" descr="spher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pic>
        <p:nvPicPr>
          <p:cNvPr id="28" name="Picture 27" descr="sphere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pic>
        <p:nvPicPr>
          <p:cNvPr id="27" name="Picture 26" descr="sphere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pic>
        <p:nvPicPr>
          <p:cNvPr id="26" name="Picture 25" descr="spher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pic>
        <p:nvPicPr>
          <p:cNvPr id="25" name="Picture 24" descr="sphere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pic>
        <p:nvPicPr>
          <p:cNvPr id="24" name="Picture 23" descr="sphere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908720"/>
            <a:ext cx="4224470" cy="3168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Random processes on spheres</a:t>
            </a:r>
          </a:p>
        </p:txBody>
      </p:sp>
      <p:pic>
        <p:nvPicPr>
          <p:cNvPr id="10" name="Picture 9" descr="sphere_mapping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53137" y="1556792"/>
            <a:ext cx="5671391" cy="4464496"/>
          </a:xfrm>
          <a:prstGeom prst="rect">
            <a:avLst/>
          </a:prstGeom>
        </p:spPr>
      </p:pic>
      <p:pic>
        <p:nvPicPr>
          <p:cNvPr id="32" name="Picture 31" descr="03-01-2016_sphere_mesh.png"/>
          <p:cNvPicPr>
            <a:picLocks noChangeAspect="1"/>
          </p:cNvPicPr>
          <p:nvPr/>
        </p:nvPicPr>
        <p:blipFill>
          <a:blip r:embed="rId10" cstate="print"/>
          <a:srcRect l="20000" t="13333" r="15000" b="8889"/>
          <a:stretch>
            <a:fillRect/>
          </a:stretch>
        </p:blipFill>
        <p:spPr>
          <a:xfrm>
            <a:off x="755576" y="3573016"/>
            <a:ext cx="2808312" cy="2520280"/>
          </a:xfrm>
          <a:prstGeom prst="rect">
            <a:avLst/>
          </a:prstGeom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Estimation through conditional gaussians</a:t>
            </a:r>
            <a:br>
              <a:rPr lang="en-GB" dirty="0"/>
            </a:br>
            <a:endParaRPr lang="en-GB" sz="20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772816"/>
            <a:ext cx="78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Model:</a:t>
            </a:r>
          </a:p>
          <a:p>
            <a:r>
              <a:rPr lang="en-GB" dirty="0"/>
              <a:t>Construct a design matrix </a:t>
            </a:r>
            <a:r>
              <a:rPr lang="en-GB" b="1" i="1" dirty="0"/>
              <a:t>J</a:t>
            </a:r>
            <a:r>
              <a:rPr lang="en-GB" dirty="0"/>
              <a:t> to form a linear observation equation as: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Observations are subject to Gaussian measurement error:</a:t>
            </a:r>
          </a:p>
          <a:p>
            <a:endParaRPr lang="en-GB" dirty="0"/>
          </a:p>
          <a:p>
            <a:r>
              <a:rPr lang="en-GB" dirty="0"/>
              <a:t>Latent variables </a:t>
            </a:r>
            <a:r>
              <a:rPr lang="en-GB" b="1" i="1" dirty="0"/>
              <a:t>u </a:t>
            </a:r>
            <a:r>
              <a:rPr lang="en-GB" dirty="0"/>
              <a:t>have Gaussian prior distribution:</a:t>
            </a:r>
          </a:p>
          <a:p>
            <a:endParaRPr lang="en-GB" b="1" i="1" dirty="0"/>
          </a:p>
          <a:p>
            <a:endParaRPr lang="en-GB" b="1" i="1" dirty="0"/>
          </a:p>
          <a:p>
            <a:r>
              <a:rPr lang="en-GB" b="1" i="1" dirty="0"/>
              <a:t>Estimation:</a:t>
            </a:r>
          </a:p>
          <a:p>
            <a:r>
              <a:rPr lang="en-GB" dirty="0"/>
              <a:t>Compute the distribution of </a:t>
            </a:r>
            <a:r>
              <a:rPr lang="en-GB" b="1" i="1" dirty="0"/>
              <a:t>u</a:t>
            </a:r>
            <a:r>
              <a:rPr lang="en-GB" dirty="0"/>
              <a:t> conditioned on the observations:</a:t>
            </a:r>
          </a:p>
        </p:txBody>
      </p:sp>
      <p:pic>
        <p:nvPicPr>
          <p:cNvPr id="8" name="Picture 7" descr="ga2020-linear-ob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5868" y="5170890"/>
            <a:ext cx="3976292" cy="1440160"/>
          </a:xfrm>
          <a:prstGeom prst="rect">
            <a:avLst/>
          </a:prstGeom>
        </p:spPr>
      </p:pic>
      <p:pic>
        <p:nvPicPr>
          <p:cNvPr id="9" name="Picture 8" descr="ga2019-linear-ob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64848" y="3042478"/>
            <a:ext cx="2282517" cy="615917"/>
          </a:xfrm>
          <a:prstGeom prst="rect">
            <a:avLst/>
          </a:prstGeom>
        </p:spPr>
      </p:pic>
      <p:pic>
        <p:nvPicPr>
          <p:cNvPr id="10" name="Picture 9" descr="ga2018-linear-ob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2160" y="3619880"/>
            <a:ext cx="2336865" cy="634033"/>
          </a:xfrm>
          <a:prstGeom prst="rect">
            <a:avLst/>
          </a:prstGeom>
        </p:spPr>
      </p:pic>
      <p:pic>
        <p:nvPicPr>
          <p:cNvPr id="12" name="Picture 11" descr="ga2017-linear-ob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1880" y="2492896"/>
            <a:ext cx="1630370" cy="624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52" y="5111311"/>
            <a:ext cx="4958248" cy="18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3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7"/>
          <p:cNvPicPr/>
          <p:nvPr/>
        </p:nvPicPr>
        <p:blipFill>
          <a:blip r:embed="rId3"/>
          <a:stretch/>
        </p:blipFill>
        <p:spPr>
          <a:xfrm>
            <a:off x="2902680" y="1584000"/>
            <a:ext cx="3073320" cy="2538720"/>
          </a:xfrm>
          <a:prstGeom prst="rect">
            <a:avLst/>
          </a:prstGeom>
          <a:ln>
            <a:noFill/>
          </a:ln>
        </p:spPr>
      </p:pic>
      <p:sp>
        <p:nvSpPr>
          <p:cNvPr id="290" name="CustomShape 1"/>
          <p:cNvSpPr/>
          <p:nvPr/>
        </p:nvSpPr>
        <p:spPr>
          <a:xfrm>
            <a:off x="2664000" y="2376000"/>
            <a:ext cx="3550680" cy="1656000"/>
          </a:xfrm>
          <a:prstGeom prst="rect">
            <a:avLst/>
          </a:prstGeom>
          <a:solidFill>
            <a:srgbClr val="FFFFFF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TextShape 2"/>
          <p:cNvSpPr txBox="1"/>
          <p:nvPr/>
        </p:nvSpPr>
        <p:spPr>
          <a:xfrm>
            <a:off x="539640" y="33264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Joint estimation of biases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4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5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sp>
        <p:nvSpPr>
          <p:cNvPr id="294" name="CustomShape 3"/>
          <p:cNvSpPr/>
          <p:nvPr/>
        </p:nvSpPr>
        <p:spPr>
          <a:xfrm>
            <a:off x="323640" y="2925000"/>
            <a:ext cx="846036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Append observation bias variables </a:t>
            </a: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β 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onto model variable vector </a:t>
            </a: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estimate jointly.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2304000" y="4428000"/>
            <a:ext cx="2592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Joint prior: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360000" y="2520000"/>
            <a:ext cx="71283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design matrix      describes the structure of systematic errors.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unknown vector </a:t>
            </a: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β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controls the magnitude of systematic error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Picture 15"/>
          <p:cNvPicPr/>
          <p:nvPr/>
        </p:nvPicPr>
        <p:blipFill>
          <a:blip r:embed="rId3"/>
          <a:srcRect l="46645" t="9021" r="42015" b="72921"/>
          <a:stretch/>
        </p:blipFill>
        <p:spPr>
          <a:xfrm>
            <a:off x="2160000" y="2592000"/>
            <a:ext cx="218880" cy="287640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27" y="4388760"/>
            <a:ext cx="2687153" cy="189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68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gure_6.png">
            <a:extLst>
              <a:ext uri="{FF2B5EF4-FFF2-40B4-BE49-F238E27FC236}">
                <a16:creationId xmlns:a16="http://schemas.microsoft.com/office/drawing/2014/main" id="{A04C0AF6-2A57-4709-B596-C79C859C7C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21952"/>
          <a:stretch/>
        </p:blipFill>
        <p:spPr>
          <a:xfrm>
            <a:off x="3059832" y="2296257"/>
            <a:ext cx="2304256" cy="2214246"/>
          </a:xfrm>
          <a:prstGeom prst="rect">
            <a:avLst/>
          </a:prstGeom>
        </p:spPr>
      </p:pic>
      <p:pic>
        <p:nvPicPr>
          <p:cNvPr id="11" name="Picture 10" descr="figure_2.png">
            <a:extLst>
              <a:ext uri="{FF2B5EF4-FFF2-40B4-BE49-F238E27FC236}">
                <a16:creationId xmlns:a16="http://schemas.microsoft.com/office/drawing/2014/main" id="{B608541B-18C0-4892-8E3D-7FB11AA316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20719"/>
          <a:stretch/>
        </p:blipFill>
        <p:spPr>
          <a:xfrm>
            <a:off x="119136" y="3284984"/>
            <a:ext cx="2340624" cy="2214246"/>
          </a:xfrm>
          <a:prstGeom prst="rect">
            <a:avLst/>
          </a:prstGeom>
        </p:spPr>
      </p:pic>
      <p:sp>
        <p:nvSpPr>
          <p:cNvPr id="291" name="TextShape 2"/>
          <p:cNvSpPr txBox="1"/>
          <p:nvPr/>
        </p:nvSpPr>
        <p:spPr>
          <a:xfrm>
            <a:off x="539640" y="33264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Ensemble generation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5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6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sp>
        <p:nvSpPr>
          <p:cNvPr id="298" name="CustomShape 6"/>
          <p:cNvSpPr/>
          <p:nvPr/>
        </p:nvSpPr>
        <p:spPr>
          <a:xfrm>
            <a:off x="539640" y="1107497"/>
            <a:ext cx="8280832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 to 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produce a dataset that can be used to undertake scientific analysis, including assessment of uncertainty.</a:t>
            </a: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this end, multiple realisations of the dataset will be produced through conditional simulation.</a:t>
            </a:r>
          </a:p>
        </p:txBody>
      </p:sp>
      <p:pic>
        <p:nvPicPr>
          <p:cNvPr id="7" name="Picture 6" descr="figure_7.png">
            <a:extLst>
              <a:ext uri="{FF2B5EF4-FFF2-40B4-BE49-F238E27FC236}">
                <a16:creationId xmlns:a16="http://schemas.microsoft.com/office/drawing/2014/main" id="{E28F03AC-EE63-4CBE-B40C-2B29B5B61A6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2348880"/>
            <a:ext cx="2952328" cy="2214246"/>
          </a:xfrm>
          <a:prstGeom prst="rect">
            <a:avLst/>
          </a:prstGeom>
        </p:spPr>
      </p:pic>
      <p:pic>
        <p:nvPicPr>
          <p:cNvPr id="8" name="Picture 7" descr="figure_9.png">
            <a:extLst>
              <a:ext uri="{FF2B5EF4-FFF2-40B4-BE49-F238E27FC236}">
                <a16:creationId xmlns:a16="http://schemas.microsoft.com/office/drawing/2014/main" id="{D31E8782-92D3-41DA-A585-8C275C732BB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8939" y="4659728"/>
            <a:ext cx="2952328" cy="2214246"/>
          </a:xfrm>
          <a:prstGeom prst="rect">
            <a:avLst/>
          </a:prstGeom>
        </p:spPr>
      </p:pic>
      <p:pic>
        <p:nvPicPr>
          <p:cNvPr id="10" name="Picture 9" descr="figure_8.png">
            <a:extLst>
              <a:ext uri="{FF2B5EF4-FFF2-40B4-BE49-F238E27FC236}">
                <a16:creationId xmlns:a16="http://schemas.microsoft.com/office/drawing/2014/main" id="{6C30FE36-363A-47A7-8D5A-0C64A5B904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r="22133"/>
          <a:stretch/>
        </p:blipFill>
        <p:spPr>
          <a:xfrm>
            <a:off x="3121456" y="4628436"/>
            <a:ext cx="2298902" cy="22142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0B52D6-990B-4CDD-9766-263B8FB7F9E4}"/>
              </a:ext>
            </a:extLst>
          </p:cNvPr>
          <p:cNvCxnSpPr>
            <a:cxnSpLocks/>
          </p:cNvCxnSpPr>
          <p:nvPr/>
        </p:nvCxnSpPr>
        <p:spPr>
          <a:xfrm flipV="1">
            <a:off x="2072840" y="3325455"/>
            <a:ext cx="1152128" cy="6480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F0F4B2-2429-4207-AF3C-22CF74AAAB48}"/>
              </a:ext>
            </a:extLst>
          </p:cNvPr>
          <p:cNvCxnSpPr>
            <a:cxnSpLocks/>
          </p:cNvCxnSpPr>
          <p:nvPr/>
        </p:nvCxnSpPr>
        <p:spPr>
          <a:xfrm>
            <a:off x="2218996" y="4860347"/>
            <a:ext cx="1008112" cy="72008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0C35DF-6E0F-4A57-8DEE-427115C14DED}"/>
              </a:ext>
            </a:extLst>
          </p:cNvPr>
          <p:cNvCxnSpPr>
            <a:cxnSpLocks/>
          </p:cNvCxnSpPr>
          <p:nvPr/>
        </p:nvCxnSpPr>
        <p:spPr>
          <a:xfrm>
            <a:off x="5353584" y="3335637"/>
            <a:ext cx="861096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50D10D-AD40-468C-B579-15FD9B041C66}"/>
              </a:ext>
            </a:extLst>
          </p:cNvPr>
          <p:cNvCxnSpPr>
            <a:cxnSpLocks/>
          </p:cNvCxnSpPr>
          <p:nvPr/>
        </p:nvCxnSpPr>
        <p:spPr>
          <a:xfrm>
            <a:off x="5353584" y="5734363"/>
            <a:ext cx="861096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stomShape 6">
            <a:extLst>
              <a:ext uri="{FF2B5EF4-FFF2-40B4-BE49-F238E27FC236}">
                <a16:creationId xmlns:a16="http://schemas.microsoft.com/office/drawing/2014/main" id="{254C5348-2974-4671-ABE4-D477E6F67960}"/>
              </a:ext>
            </a:extLst>
          </p:cNvPr>
          <p:cNvSpPr/>
          <p:nvPr/>
        </p:nvSpPr>
        <p:spPr>
          <a:xfrm>
            <a:off x="2115768" y="4077361"/>
            <a:ext cx="1442868" cy="629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Conditional simulation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6">
            <a:extLst>
              <a:ext uri="{FF2B5EF4-FFF2-40B4-BE49-F238E27FC236}">
                <a16:creationId xmlns:a16="http://schemas.microsoft.com/office/drawing/2014/main" id="{69FA9426-8DC4-432E-9911-7AE2DF0F5760}"/>
              </a:ext>
            </a:extLst>
          </p:cNvPr>
          <p:cNvSpPr/>
          <p:nvPr/>
        </p:nvSpPr>
        <p:spPr>
          <a:xfrm>
            <a:off x="5101074" y="3905509"/>
            <a:ext cx="1442868" cy="6294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Combine with other model components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8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39640" y="33264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variable analysis model:
</a:t>
            </a:r>
            <a:r>
              <a:rPr lang="en-US" sz="22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Mean/max/min Temperature
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Picture 2"/>
          <p:cNvPicPr/>
          <p:nvPr/>
        </p:nvPicPr>
        <p:blipFill>
          <a:blip r:embed="rId3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112" name="Picture 6"/>
          <p:cNvPicPr/>
          <p:nvPr/>
        </p:nvPicPr>
        <p:blipFill>
          <a:blip r:embed="rId4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467544" y="2061000"/>
            <a:ext cx="8352928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Strategy for solution: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Decompose the space-time temperature field into components with defined structure in space/time: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467544" y="4365000"/>
            <a:ext cx="7956456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Append bias variables onto model components and estimate jointly.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 each component conditioned on the expected value of other components.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Refine solutions by iteratively re-estimating each component.</a:t>
            </a: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7" t="24945" r="22826" b="55583"/>
          <a:stretch/>
        </p:blipFill>
        <p:spPr>
          <a:xfrm>
            <a:off x="1907704" y="3230844"/>
            <a:ext cx="525658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687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2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cap="all" dirty="0">
                <a:solidFill>
                  <a:prstClr val="black"/>
                </a:solidFill>
              </a:rPr>
              <a:t>Overview</a:t>
            </a:r>
            <a:br>
              <a:rPr lang="en-GB" sz="4000" b="1" cap="all" dirty="0">
                <a:solidFill>
                  <a:prstClr val="black"/>
                </a:solidFill>
              </a:rPr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Brief overview of the EUSTACE project:</a:t>
            </a:r>
          </a:p>
          <a:p>
            <a:pPr lvl="1"/>
            <a:r>
              <a:rPr lang="en-GB" dirty="0"/>
              <a:t>Aim</a:t>
            </a:r>
          </a:p>
          <a:p>
            <a:pPr lvl="1"/>
            <a:r>
              <a:rPr lang="en-GB" dirty="0"/>
              <a:t>Tasks</a:t>
            </a:r>
          </a:p>
          <a:p>
            <a:r>
              <a:rPr lang="en-GB" dirty="0"/>
              <a:t>Observational analysis (one-of-two):</a:t>
            </a:r>
          </a:p>
          <a:p>
            <a:pPr lvl="1"/>
            <a:r>
              <a:rPr lang="en-GB" dirty="0"/>
              <a:t>Observation model:</a:t>
            </a:r>
          </a:p>
          <a:p>
            <a:pPr lvl="2"/>
            <a:r>
              <a:rPr lang="en-GB" dirty="0"/>
              <a:t>Modelling biases and uncertainties</a:t>
            </a:r>
          </a:p>
          <a:p>
            <a:pPr lvl="1"/>
            <a:r>
              <a:rPr lang="en-GB" dirty="0"/>
              <a:t>Air temperature model:</a:t>
            </a:r>
          </a:p>
          <a:p>
            <a:pPr lvl="2"/>
            <a:r>
              <a:rPr lang="en-GB" dirty="0"/>
              <a:t>Daily local component</a:t>
            </a:r>
          </a:p>
          <a:p>
            <a:pPr lvl="2"/>
            <a:r>
              <a:rPr lang="en-GB" dirty="0"/>
              <a:t>Climatology component</a:t>
            </a:r>
          </a:p>
          <a:p>
            <a:pPr lvl="2"/>
            <a:r>
              <a:rPr lang="en-GB" dirty="0"/>
              <a:t>Large-scale component</a:t>
            </a:r>
          </a:p>
          <a:p>
            <a:pPr lvl="1"/>
            <a:r>
              <a:rPr lang="en-GB" dirty="0"/>
              <a:t>Examples of preliminary results.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928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Climatology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2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59632" y="1052736"/>
            <a:ext cx="682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Climatology = Covariates (e.g. altitude, latitude) + Seasonal component</a:t>
            </a:r>
          </a:p>
        </p:txBody>
      </p:sp>
      <p:pic>
        <p:nvPicPr>
          <p:cNvPr id="19" name="Picture 18" descr="climatology_demo.png"/>
          <p:cNvPicPr>
            <a:picLocks noChangeAspect="1"/>
          </p:cNvPicPr>
          <p:nvPr/>
        </p:nvPicPr>
        <p:blipFill>
          <a:blip r:embed="rId4" cstate="print"/>
          <a:srcRect b="48485"/>
          <a:stretch>
            <a:fillRect/>
          </a:stretch>
        </p:blipFill>
        <p:spPr>
          <a:xfrm>
            <a:off x="3635896" y="1916832"/>
            <a:ext cx="5282143" cy="18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71600" y="4149080"/>
            <a:ext cx="72728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Seasonal component constructed as Fourier series in time.</a:t>
            </a:r>
          </a:p>
          <a:p>
            <a:endParaRPr lang="en-GB" dirty="0"/>
          </a:p>
          <a:p>
            <a:r>
              <a:rPr lang="en-GB" dirty="0"/>
              <a:t>Fourier series coefficients varying smoothly spatially.</a:t>
            </a:r>
          </a:p>
          <a:p>
            <a:endParaRPr lang="en-GB" dirty="0"/>
          </a:p>
          <a:p>
            <a:r>
              <a:rPr lang="en-GB" dirty="0"/>
              <a:t>Spatial fields of coefficients are constructed as a weighted sum of spatial basis functions. The weights are modelled as latent variables with GMRF priors.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7" descr="03-01-2016_sphere_mesh.png"/>
          <p:cNvPicPr>
            <a:picLocks noChangeAspect="1"/>
          </p:cNvPicPr>
          <p:nvPr/>
        </p:nvPicPr>
        <p:blipFill>
          <a:blip r:embed="rId5" cstate="print"/>
          <a:srcRect l="20000" t="13333" r="15000" b="8889"/>
          <a:stretch>
            <a:fillRect/>
          </a:stretch>
        </p:blipFill>
        <p:spPr>
          <a:xfrm>
            <a:off x="755576" y="1628800"/>
            <a:ext cx="28083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91"/>
          <a:stretch/>
        </p:blipFill>
        <p:spPr>
          <a:xfrm>
            <a:off x="0" y="1080052"/>
            <a:ext cx="9144000" cy="1268828"/>
          </a:xfrm>
          <a:prstGeom prst="rect">
            <a:avLst/>
          </a:prstGeom>
        </p:spPr>
      </p:pic>
      <p:sp>
        <p:nvSpPr>
          <p:cNvPr id="291" name="TextShape 2"/>
          <p:cNvSpPr txBox="1"/>
          <p:nvPr/>
        </p:nvSpPr>
        <p:spPr>
          <a:xfrm>
            <a:off x="539552" y="332656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Component: </a:t>
            </a: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Climatology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4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5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081E3-B68C-4C2B-AA4D-4DD6665C4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3"/>
          <a:stretch/>
        </p:blipFill>
        <p:spPr>
          <a:xfrm>
            <a:off x="36512" y="2924944"/>
            <a:ext cx="9144000" cy="33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158D18-F709-45BD-BEC1-F9896B34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0" y="4536443"/>
            <a:ext cx="7995553" cy="2180087"/>
          </a:xfrm>
          <a:prstGeom prst="rect">
            <a:avLst/>
          </a:prstGeom>
        </p:spPr>
      </p:pic>
      <p:sp>
        <p:nvSpPr>
          <p:cNvPr id="291" name="TextShape 2"/>
          <p:cNvSpPr txBox="1"/>
          <p:nvPr/>
        </p:nvSpPr>
        <p:spPr>
          <a:xfrm>
            <a:off x="539552" y="332656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Component: Climatology</a:t>
            </a:r>
            <a:endParaRPr lang="en-US" sz="4000" b="1" strike="noStrike" cap="all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4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5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7847806" cy="39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5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94536"/>
            <a:ext cx="7995553" cy="4240433"/>
          </a:xfrm>
          <a:prstGeom prst="rect">
            <a:avLst/>
          </a:prstGeom>
        </p:spPr>
      </p:pic>
      <p:sp>
        <p:nvSpPr>
          <p:cNvPr id="291" name="TextShape 2"/>
          <p:cNvSpPr txBox="1"/>
          <p:nvPr/>
        </p:nvSpPr>
        <p:spPr>
          <a:xfrm>
            <a:off x="539552" y="332656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Climatology component</a:t>
            </a:r>
          </a:p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4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5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7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3"/>
          <p:cNvPicPr/>
          <p:nvPr/>
        </p:nvPicPr>
        <p:blipFill>
          <a:blip r:embed="rId3"/>
          <a:srcRect b="50417"/>
          <a:stretch/>
        </p:blipFill>
        <p:spPr>
          <a:xfrm>
            <a:off x="4644008" y="908720"/>
            <a:ext cx="4899583" cy="1685140"/>
          </a:xfrm>
          <a:prstGeom prst="rect">
            <a:avLst/>
          </a:prstGeom>
          <a:ln>
            <a:noFill/>
          </a:ln>
        </p:spPr>
      </p:pic>
      <p:pic>
        <p:nvPicPr>
          <p:cNvPr id="199" name="anim.mp4"/>
          <p:cNvPicPr/>
          <p:nvPr/>
        </p:nvPicPr>
        <p:blipFill>
          <a:blip r:embed="rId4"/>
          <a:stretch/>
        </p:blipFill>
        <p:spPr>
          <a:xfrm>
            <a:off x="683568" y="2391272"/>
            <a:ext cx="3417434" cy="4556716"/>
          </a:xfrm>
          <a:prstGeom prst="rect">
            <a:avLst/>
          </a:prstGeom>
          <a:ln>
            <a:noFill/>
          </a:ln>
        </p:spPr>
      </p:pic>
      <p:sp>
        <p:nvSpPr>
          <p:cNvPr id="200" name="TextShape 1"/>
          <p:cNvSpPr txBox="1"/>
          <p:nvPr/>
        </p:nvSpPr>
        <p:spPr>
          <a:xfrm>
            <a:off x="539640" y="33264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component:
</a:t>
            </a:r>
            <a:r>
              <a:rPr lang="en-US" sz="2200" b="1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climatology
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1" name="Picture 2"/>
          <p:cNvPicPr/>
          <p:nvPr/>
        </p:nvPicPr>
        <p:blipFill>
          <a:blip r:embed="rId5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02" name="Picture 6"/>
          <p:cNvPicPr/>
          <p:nvPr/>
        </p:nvPicPr>
        <p:blipFill>
          <a:blip r:embed="rId6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920B9-3977-4275-9376-CA58AABB1C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14168" r="22438" b="74353"/>
          <a:stretch/>
        </p:blipFill>
        <p:spPr>
          <a:xfrm>
            <a:off x="107504" y="1628800"/>
            <a:ext cx="4662456" cy="50605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5B1513-6D78-4302-BA91-A1132FB3D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2877"/>
              </p:ext>
            </p:extLst>
          </p:nvPr>
        </p:nvGraphicFramePr>
        <p:xfrm>
          <a:off x="4565042" y="2541040"/>
          <a:ext cx="4560168" cy="1235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174">
                  <a:extLst>
                    <a:ext uri="{9D8B030D-6E8A-4147-A177-3AD203B41FA5}">
                      <a16:colId xmlns:a16="http://schemas.microsoft.com/office/drawing/2014/main" val="2777578030"/>
                    </a:ext>
                  </a:extLst>
                </a:gridCol>
                <a:gridCol w="2608994">
                  <a:extLst>
                    <a:ext uri="{9D8B030D-6E8A-4147-A177-3AD203B41FA5}">
                      <a16:colId xmlns:a16="http://schemas.microsoft.com/office/drawing/2014/main" val="3732283785"/>
                    </a:ext>
                  </a:extLst>
                </a:gridCol>
              </a:tblGrid>
              <a:tr h="277410">
                <a:tc>
                  <a:txBody>
                    <a:bodyPr/>
                    <a:lstStyle/>
                    <a:p>
                      <a:r>
                        <a:rPr lang="en-GB" sz="1300" dirty="0"/>
                        <a:t>Seasonal component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3827763631"/>
                  </a:ext>
                </a:extLst>
              </a:tr>
              <a:tr h="478818">
                <a:tc>
                  <a:txBody>
                    <a:bodyPr/>
                    <a:lstStyle/>
                    <a:p>
                      <a:r>
                        <a:rPr lang="en-GB" sz="1300" dirty="0"/>
                        <a:t>Local Harmonic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Temporally harmonic, spatially local basis functions.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70633138"/>
                  </a:ext>
                </a:extLst>
              </a:tr>
              <a:tr h="478818">
                <a:tc>
                  <a:txBody>
                    <a:bodyPr/>
                    <a:lstStyle/>
                    <a:p>
                      <a:r>
                        <a:rPr lang="en-GB" sz="1300" dirty="0"/>
                        <a:t>Local Offset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Temporally constant, spatially local basis functions.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359585805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05A466E-3DE6-4D46-B5DF-213AB9FDB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6041"/>
              </p:ext>
            </p:extLst>
          </p:nvPr>
        </p:nvGraphicFramePr>
        <p:xfrm>
          <a:off x="4565042" y="3776086"/>
          <a:ext cx="4560168" cy="3081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777578030"/>
                    </a:ext>
                  </a:extLst>
                </a:gridCol>
                <a:gridCol w="2615952">
                  <a:extLst>
                    <a:ext uri="{9D8B030D-6E8A-4147-A177-3AD203B41FA5}">
                      <a16:colId xmlns:a16="http://schemas.microsoft.com/office/drawing/2014/main" val="3732283785"/>
                    </a:ext>
                  </a:extLst>
                </a:gridCol>
              </a:tblGrid>
              <a:tr h="277410">
                <a:tc>
                  <a:txBody>
                    <a:bodyPr/>
                    <a:lstStyle/>
                    <a:p>
                      <a:r>
                        <a:rPr lang="en-GB" sz="1300" dirty="0"/>
                        <a:t>Covariate component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endParaRPr lang="en-GB" sz="1300"/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3827763631"/>
                  </a:ext>
                </a:extLst>
              </a:tr>
              <a:tr h="478818">
                <a:tc>
                  <a:txBody>
                    <a:bodyPr/>
                    <a:lstStyle/>
                    <a:p>
                      <a:r>
                        <a:rPr lang="en-GB" sz="1300" dirty="0"/>
                        <a:t>Grand mean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Constant offset for whole globe.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70633138"/>
                  </a:ext>
                </a:extLst>
              </a:tr>
              <a:tr h="684025">
                <a:tc>
                  <a:txBody>
                    <a:bodyPr/>
                    <a:lstStyle/>
                    <a:p>
                      <a:r>
                        <a:rPr lang="en-GB" sz="1300" dirty="0"/>
                        <a:t>Harmonics of latitude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Accounts for temperature variation with latitude.  Spatially harmonic.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3595858053"/>
                  </a:ext>
                </a:extLst>
              </a:tr>
              <a:tr h="684025">
                <a:tc>
                  <a:txBody>
                    <a:bodyPr/>
                    <a:lstStyle/>
                    <a:p>
                      <a:r>
                        <a:rPr lang="en-GB" sz="1300" dirty="0"/>
                        <a:t>Altitude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Spatially local variation in mean temperature with altitude.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2617000645"/>
                  </a:ext>
                </a:extLst>
              </a:tr>
              <a:tr h="478818">
                <a:tc>
                  <a:txBody>
                    <a:bodyPr/>
                    <a:lstStyle/>
                    <a:p>
                      <a:r>
                        <a:rPr lang="en-GB" sz="1300" dirty="0"/>
                        <a:t>Distance from water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Coastal effect for large water bodies.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3255867983"/>
                  </a:ext>
                </a:extLst>
              </a:tr>
              <a:tr h="478818">
                <a:tc>
                  <a:txBody>
                    <a:bodyPr/>
                    <a:lstStyle/>
                    <a:p>
                      <a:r>
                        <a:rPr lang="en-GB" sz="1300" dirty="0"/>
                        <a:t>Climatological surface type</a:t>
                      </a:r>
                    </a:p>
                  </a:txBody>
                  <a:tcPr marL="68403" marR="68403" marT="34201" marB="34201"/>
                </a:tc>
                <a:tc>
                  <a:txBody>
                    <a:bodyPr/>
                    <a:lstStyle/>
                    <a:p>
                      <a:r>
                        <a:rPr lang="en-GB" sz="1300" dirty="0"/>
                        <a:t>Indicators of surface type (e.g. water, ice, vegetation)</a:t>
                      </a:r>
                    </a:p>
                  </a:txBody>
                  <a:tcPr marL="68403" marR="68403" marT="34201" marB="34201"/>
                </a:tc>
                <a:extLst>
                  <a:ext uri="{0D108BD9-81ED-4DB2-BD59-A6C34878D82A}">
                    <a16:rowId xmlns:a16="http://schemas.microsoft.com/office/drawing/2014/main" val="254650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996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0" t="35183"/>
          <a:stretch/>
        </p:blipFill>
        <p:spPr>
          <a:xfrm>
            <a:off x="1641518" y="5445224"/>
            <a:ext cx="3006089" cy="1061266"/>
          </a:xfrm>
          <a:prstGeom prst="rect">
            <a:avLst/>
          </a:prstGeom>
        </p:spPr>
      </p:pic>
      <p:sp>
        <p:nvSpPr>
          <p:cNvPr id="291" name="TextShape 2"/>
          <p:cNvSpPr txBox="1"/>
          <p:nvPr/>
        </p:nvSpPr>
        <p:spPr>
          <a:xfrm>
            <a:off x="539552" y="332656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Component: LARGE SCALE</a:t>
            </a:r>
          </a:p>
          <a:p>
            <a:pPr algn="ctr">
              <a:lnSpc>
                <a:spcPct val="100000"/>
              </a:lnSpc>
            </a:pP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lang="en-US" sz="22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Picture 2"/>
          <p:cNvPicPr/>
          <p:nvPr/>
        </p:nvPicPr>
        <p:blipFill>
          <a:blip r:embed="rId4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293" name="Picture 6"/>
          <p:cNvPicPr/>
          <p:nvPr/>
        </p:nvPicPr>
        <p:blipFill>
          <a:blip r:embed="rId5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9" t="69222" r="35185"/>
          <a:stretch/>
        </p:blipFill>
        <p:spPr>
          <a:xfrm>
            <a:off x="1641518" y="3855026"/>
            <a:ext cx="2376264" cy="1208187"/>
          </a:xfrm>
          <a:prstGeom prst="rect">
            <a:avLst/>
          </a:prstGeom>
        </p:spPr>
      </p:pic>
      <p:pic>
        <p:nvPicPr>
          <p:cNvPr id="7" name="Picture 6" descr="AGU_SST_VBPCA_patterns.png">
            <a:extLst>
              <a:ext uri="{FF2B5EF4-FFF2-40B4-BE49-F238E27FC236}">
                <a16:creationId xmlns:a16="http://schemas.microsoft.com/office/drawing/2014/main" id="{0EE327B3-5AB4-4DED-918F-E245617AB0B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b="-218"/>
          <a:stretch>
            <a:fillRect/>
          </a:stretch>
        </p:blipFill>
        <p:spPr>
          <a:xfrm>
            <a:off x="5119748" y="1340768"/>
            <a:ext cx="4133387" cy="4518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ABC93-EA70-41A4-B160-1DE26968B7D3}"/>
              </a:ext>
            </a:extLst>
          </p:cNvPr>
          <p:cNvSpPr txBox="1"/>
          <p:nvPr/>
        </p:nvSpPr>
        <p:spPr>
          <a:xfrm>
            <a:off x="179512" y="1484784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Nonlinear model: products of spatial and temporal components: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B50D7-026E-454C-92CF-8E3D6FD087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t="17859" r="24075" b="52095"/>
          <a:stretch/>
        </p:blipFill>
        <p:spPr>
          <a:xfrm>
            <a:off x="1186966" y="2080997"/>
            <a:ext cx="3312368" cy="10047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30B21-ED4B-4366-BC87-EFF2A67E8FE4}"/>
              </a:ext>
            </a:extLst>
          </p:cNvPr>
          <p:cNvSpPr txBox="1"/>
          <p:nvPr/>
        </p:nvSpPr>
        <p:spPr>
          <a:xfrm>
            <a:off x="179512" y="323707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Spatial and temporal functions formed as SPDE models: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2CF64-F29C-45DA-A98F-ACDE9527816D}"/>
              </a:ext>
            </a:extLst>
          </p:cNvPr>
          <p:cNvSpPr txBox="1"/>
          <p:nvPr/>
        </p:nvSpPr>
        <p:spPr>
          <a:xfrm>
            <a:off x="251520" y="5014917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Gaussian priors on the latent variables: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18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Model component:</a:t>
            </a:r>
            <a:br>
              <a:rPr lang="en-GB" dirty="0"/>
            </a:br>
            <a:r>
              <a:rPr lang="en-GB" sz="2200" dirty="0"/>
              <a:t>large scale analysis</a:t>
            </a:r>
            <a:br>
              <a:rPr lang="en-GB" sz="2200" dirty="0"/>
            </a:br>
            <a:endParaRPr lang="en-GB" sz="22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484784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Nonlinear model: products of spatial and temporal components:</a:t>
            </a:r>
          </a:p>
          <a:p>
            <a:endParaRPr lang="en-GB" dirty="0"/>
          </a:p>
        </p:txBody>
      </p:sp>
      <p:pic>
        <p:nvPicPr>
          <p:cNvPr id="6" name="Picture 5" descr="linearised_gp_eof_dem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80112" y="1196752"/>
            <a:ext cx="3563888" cy="49003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36096" y="3068960"/>
            <a:ext cx="461665" cy="10174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GB" dirty="0"/>
              <a:t>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0272" y="5949280"/>
            <a:ext cx="78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314096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Form linear approximation through Taylor expansion: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600" y="6319784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Then use methods for linear Gaussian model for estimation.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1C9C6E-94E1-4572-BCCA-BF90AD63B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t="17859" r="24075" b="52095"/>
          <a:stretch/>
        </p:blipFill>
        <p:spPr>
          <a:xfrm>
            <a:off x="1186966" y="2080997"/>
            <a:ext cx="3312368" cy="1004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26683B-58AD-4284-B978-0CC8964A12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35694" r="19044"/>
          <a:stretch/>
        </p:blipFill>
        <p:spPr>
          <a:xfrm>
            <a:off x="790921" y="4054683"/>
            <a:ext cx="4104457" cy="21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Analysis Prototype</a:t>
            </a:r>
            <a:br>
              <a:rPr lang="en-GB" dirty="0"/>
            </a:br>
            <a:r>
              <a:rPr lang="en-GB" sz="2000" dirty="0"/>
              <a:t>climatology/local component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772816"/>
            <a:ext cx="59046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Applied to in situ NMAT/SAT &amp; LSAT derived SAT: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GB" dirty="0"/>
              <a:t>Fitted climatology – spatial SPDE’s for coefficients of Fourier components in time.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GB" dirty="0"/>
              <a:t>Fitted local – daily spatial SPDE.</a:t>
            </a:r>
          </a:p>
          <a:p>
            <a:pPr marL="182563" indent="-182563">
              <a:buFont typeface="Arial" pitchFamily="34" charset="0"/>
              <a:buChar char="•"/>
            </a:pPr>
            <a:endParaRPr lang="en-GB" dirty="0"/>
          </a:p>
          <a:p>
            <a:pPr marL="182563" indent="-182563"/>
            <a:r>
              <a:rPr lang="en-GB" dirty="0"/>
              <a:t>Climatology used observations in 1961-1990 period.</a:t>
            </a:r>
          </a:p>
          <a:p>
            <a:pPr marL="182563" indent="-182563"/>
            <a:endParaRPr lang="en-GB" dirty="0"/>
          </a:p>
          <a:p>
            <a:pPr marL="182563" indent="-182563"/>
            <a:r>
              <a:rPr lang="en-GB" dirty="0"/>
              <a:t>Currently extending to include all model components.</a:t>
            </a:r>
          </a:p>
        </p:txBody>
      </p:sp>
      <p:pic>
        <p:nvPicPr>
          <p:cNvPr id="16" name="Picture 15" descr="euro_obs_spectral.png"/>
          <p:cNvPicPr>
            <a:picLocks noChangeAspect="1"/>
          </p:cNvPicPr>
          <p:nvPr/>
        </p:nvPicPr>
        <p:blipFill>
          <a:blip r:embed="rId5" cstate="print"/>
          <a:srcRect l="9350" t="7218" r="7874" b="9842"/>
          <a:stretch>
            <a:fillRect/>
          </a:stretch>
        </p:blipFill>
        <p:spPr>
          <a:xfrm>
            <a:off x="6058162" y="1640838"/>
            <a:ext cx="3050341" cy="2292218"/>
          </a:xfrm>
          <a:prstGeom prst="rect">
            <a:avLst/>
          </a:prstGeom>
        </p:spPr>
      </p:pic>
      <p:pic>
        <p:nvPicPr>
          <p:cNvPr id="17" name="Picture 16" descr="euro_demo_20080301_plus_hadnmat_2_spectral.png"/>
          <p:cNvPicPr>
            <a:picLocks noChangeAspect="1"/>
          </p:cNvPicPr>
          <p:nvPr/>
        </p:nvPicPr>
        <p:blipFill>
          <a:blip r:embed="rId6" cstate="print"/>
          <a:srcRect t="7087"/>
          <a:stretch>
            <a:fillRect/>
          </a:stretch>
        </p:blipFill>
        <p:spPr>
          <a:xfrm>
            <a:off x="1187624" y="4149917"/>
            <a:ext cx="7956376" cy="28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2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b="1" cap="all" dirty="0">
                <a:solidFill>
                  <a:prstClr val="black"/>
                </a:solidFill>
              </a:rPr>
              <a:t>summary</a:t>
            </a:r>
            <a:br>
              <a:rPr lang="en-GB" sz="4000" b="1" cap="all" dirty="0">
                <a:solidFill>
                  <a:prstClr val="black"/>
                </a:solidFill>
              </a:rPr>
            </a:b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fontScale="77500" lnSpcReduction="20000"/>
          </a:bodyPr>
          <a:lstStyle/>
          <a:p>
            <a:pPr marL="514350" indent="-457200"/>
            <a:r>
              <a:rPr lang="en-GB" dirty="0"/>
              <a:t>Aim:</a:t>
            </a:r>
          </a:p>
          <a:p>
            <a:pPr marL="914400" lvl="1" indent="-457200"/>
            <a:r>
              <a:rPr lang="en-GB" dirty="0"/>
              <a:t>Produce a globally complete daily temperature analysis with validated uncertainties.</a:t>
            </a:r>
          </a:p>
          <a:p>
            <a:pPr marL="514350" indent="-457200"/>
            <a:r>
              <a:rPr lang="en-GB" dirty="0"/>
              <a:t>Approach:</a:t>
            </a:r>
          </a:p>
          <a:p>
            <a:pPr marL="914400" lvl="1" indent="-457200"/>
            <a:r>
              <a:rPr lang="en-GB" dirty="0"/>
              <a:t>Draws heavily on Gaussian latent variable models.</a:t>
            </a:r>
          </a:p>
          <a:p>
            <a:pPr marL="914400" lvl="1" indent="-457200"/>
            <a:r>
              <a:rPr lang="en-GB" dirty="0"/>
              <a:t>Split model into climatology, large-scale and daily local components.</a:t>
            </a:r>
          </a:p>
          <a:p>
            <a:r>
              <a:rPr lang="en-GB" dirty="0"/>
              <a:t>Extensions:</a:t>
            </a:r>
          </a:p>
          <a:p>
            <a:pPr lvl="1"/>
            <a:r>
              <a:rPr lang="en-GB" dirty="0"/>
              <a:t>Non-stationary processes (linear model for precision matrix parameters – amplitude and decorrelation range e.g. a function of distance from coast)</a:t>
            </a:r>
          </a:p>
          <a:p>
            <a:pPr lvl="1"/>
            <a:r>
              <a:rPr lang="en-GB" dirty="0"/>
              <a:t>Diurnal temperature range model (transformed Gaussian model).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200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paula.newton\AppData\Local\Microsoft\Windows\Temporary Internet Files\Content.Outlook\I7FPAF7Y\shutterstock_18327952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6165304"/>
            <a:ext cx="792088" cy="54868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115616" y="6309320"/>
            <a:ext cx="52565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050" i="1" dirty="0"/>
              <a:t>EUSTACE has received funding from the European Union's Horizon 2020 Programme for Research and Innovation, under Grant Agreement no 640171</a:t>
            </a:r>
            <a:endParaRPr lang="en-GB" sz="105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051720" y="2924944"/>
            <a:ext cx="5002833" cy="1362075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2" y="0"/>
            <a:ext cx="9036498" cy="1412776"/>
            <a:chOff x="-2" y="0"/>
            <a:chExt cx="9036498" cy="1412776"/>
          </a:xfrm>
        </p:grpSpPr>
        <p:grpSp>
          <p:nvGrpSpPr>
            <p:cNvPr id="28" name="Group 27"/>
            <p:cNvGrpSpPr/>
            <p:nvPr/>
          </p:nvGrpSpPr>
          <p:grpSpPr>
            <a:xfrm>
              <a:off x="-2" y="0"/>
              <a:ext cx="9036498" cy="1412776"/>
              <a:chOff x="-2" y="0"/>
              <a:chExt cx="9036498" cy="1412776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-2" y="0"/>
                <a:ext cx="9036498" cy="1412776"/>
                <a:chOff x="-2" y="0"/>
                <a:chExt cx="9036498" cy="1412776"/>
              </a:xfrm>
            </p:grpSpPr>
            <p:pic>
              <p:nvPicPr>
                <p:cNvPr id="34" name="Picture 33" descr="MOHC_CMYK_whitebackg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 r="9898"/>
                <a:stretch>
                  <a:fillRect/>
                </a:stretch>
              </p:blipFill>
              <p:spPr>
                <a:xfrm>
                  <a:off x="3851920" y="0"/>
                  <a:ext cx="864096" cy="1023997"/>
                </a:xfrm>
                <a:prstGeom prst="rect">
                  <a:avLst/>
                </a:prstGeom>
              </p:spPr>
            </p:pic>
            <p:pic>
              <p:nvPicPr>
                <p:cNvPr id="35" name="db4dc84a-ed95-4c1e-ad8b-a0c534bcf349" descr="9933B763-502A-46CB-8C99-826783CF420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8604448" y="116631"/>
                  <a:ext cx="432048" cy="12650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2" descr="f040ee1d-e81c-4ef9-a38d-e7d69b5a42c4@metoffice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788024" y="116632"/>
                  <a:ext cx="1234422" cy="4320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6" descr="KNMI logo EN.jpg"/>
                <p:cNvPicPr>
                  <a:picLocks noChangeAspect="1"/>
                </p:cNvPicPr>
                <p:nvPr/>
              </p:nvPicPr>
              <p:blipFill>
                <a:blip r:embed="rId8" cstate="print"/>
                <a:srcRect l="39997" r="10470" b="7143"/>
                <a:stretch>
                  <a:fillRect/>
                </a:stretch>
              </p:blipFill>
              <p:spPr>
                <a:xfrm>
                  <a:off x="-2" y="116631"/>
                  <a:ext cx="1595253" cy="1296145"/>
                </a:xfrm>
                <a:prstGeom prst="rect">
                  <a:avLst/>
                </a:prstGeom>
              </p:spPr>
            </p:pic>
            <p:pic>
              <p:nvPicPr>
                <p:cNvPr id="38" name="421ba867-8701-42b1-999b-e18c85480c8e" descr="D18CDA09-F098-4808-8A24-32D07FCB75B6@unibe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7524328" y="116632"/>
                  <a:ext cx="1008112" cy="10081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38" descr="uol-logo.jp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39752" y="116632"/>
                  <a:ext cx="1512571" cy="360040"/>
                </a:xfrm>
                <a:prstGeom prst="rect">
                  <a:avLst/>
                </a:prstGeom>
              </p:spPr>
            </p:pic>
            <p:pic>
              <p:nvPicPr>
                <p:cNvPr id="40" name="Picture 2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 l="5119" t="21700" r="1170" b="18101"/>
                <a:stretch>
                  <a:fillRect/>
                </a:stretch>
              </p:blipFill>
              <p:spPr bwMode="auto">
                <a:xfrm>
                  <a:off x="6084168" y="116632"/>
                  <a:ext cx="1296144" cy="4683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40" descr="stfc_logo.jp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83568" y="0"/>
                  <a:ext cx="1529230" cy="620688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 descr="University_of_Edinburgh_ceremonial_roundel.sv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449489" y="692696"/>
                <a:ext cx="715279" cy="720080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2325206" y="116745"/>
              <a:ext cx="1512000" cy="404381"/>
              <a:chOff x="2520000" y="4680000"/>
              <a:chExt cx="1512000" cy="404381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2520000" y="4680000"/>
                <a:ext cx="1512000" cy="403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0000" y="4680000"/>
                <a:ext cx="1512000" cy="4043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2656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GB" dirty="0"/>
              <a:t>Understand and exploit the Relationship between air and skin temperature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2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EarthTemp-Scene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9088" y="1484784"/>
            <a:ext cx="5105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51520" y="522920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/>
              <a:t>From Merchant et al., 2013 community paper and roadmap</a:t>
            </a:r>
            <a:r>
              <a:rPr lang="en-GB" dirty="0"/>
              <a:t>:</a:t>
            </a:r>
          </a:p>
          <a:p>
            <a:r>
              <a:rPr lang="en-GB" i="1" u="sng" dirty="0">
                <a:hlinkClick r:id="rId4"/>
              </a:rPr>
              <a:t>http://www.geosci-instrum-method-data-syst.net/2/305/2013/gi-2-305-2013.html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014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Joint analysis model:</a:t>
            </a:r>
            <a:br>
              <a:rPr lang="en-GB" dirty="0"/>
            </a:br>
            <a:r>
              <a:rPr lang="en-GB" sz="2200" dirty="0"/>
              <a:t>Mean Temperature and DTR</a:t>
            </a:r>
            <a:br>
              <a:rPr lang="en-GB" sz="2200" dirty="0"/>
            </a:br>
            <a:endParaRPr lang="en-GB" sz="22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4149080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Tmean</a:t>
            </a:r>
            <a:r>
              <a:rPr lang="en-GB" dirty="0"/>
              <a:t> decomposed as sum of sub-components (as before):</a:t>
            </a:r>
          </a:p>
        </p:txBody>
      </p:sp>
      <p:pic>
        <p:nvPicPr>
          <p:cNvPr id="6" name="Picture 5" descr="ga20417-joint_analysis_ob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070" y="1844824"/>
            <a:ext cx="7903866" cy="1850689"/>
          </a:xfrm>
          <a:prstGeom prst="rect">
            <a:avLst/>
          </a:prstGeom>
        </p:spPr>
      </p:pic>
      <p:pic>
        <p:nvPicPr>
          <p:cNvPr id="10" name="Picture 9" descr="ga2018-singe_variable_comp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1760" y="4509120"/>
            <a:ext cx="4390702" cy="655796"/>
          </a:xfrm>
          <a:prstGeom prst="rect">
            <a:avLst/>
          </a:prstGeom>
        </p:spPr>
      </p:pic>
      <p:pic>
        <p:nvPicPr>
          <p:cNvPr id="12" name="Picture 11" descr="ga2017-join_analysis_comps.png"/>
          <p:cNvPicPr>
            <a:picLocks noChangeAspect="1"/>
          </p:cNvPicPr>
          <p:nvPr/>
        </p:nvPicPr>
        <p:blipFill>
          <a:blip r:embed="rId7" cstate="print"/>
          <a:srcRect l="26775" r="25976" b="79375"/>
          <a:stretch>
            <a:fillRect/>
          </a:stretch>
        </p:blipFill>
        <p:spPr>
          <a:xfrm>
            <a:off x="2555776" y="5733256"/>
            <a:ext cx="4320480" cy="5056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1560" y="5373216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DTR decomposed as product of strictly positive sub-components: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96336" y="2348880"/>
            <a:ext cx="133164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Joint analysis model:</a:t>
            </a:r>
            <a:br>
              <a:rPr lang="en-GB" dirty="0"/>
            </a:br>
            <a:r>
              <a:rPr lang="en-GB" sz="2200" dirty="0"/>
              <a:t>Mean Temperature and DTR</a:t>
            </a:r>
            <a:br>
              <a:rPr lang="en-GB" sz="2200" dirty="0"/>
            </a:br>
            <a:endParaRPr lang="en-GB" sz="22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pic>
        <p:nvPicPr>
          <p:cNvPr id="9" name="Picture 8" descr="gp_dt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2080" y="3068960"/>
            <a:ext cx="3851920" cy="30815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3528" y="306896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Approximate solution through Taylor expansion of observation equation:</a:t>
            </a:r>
          </a:p>
        </p:txBody>
      </p:sp>
      <p:pic>
        <p:nvPicPr>
          <p:cNvPr id="15" name="Picture 14" descr="ga2017-join_analysis_comps.png"/>
          <p:cNvPicPr>
            <a:picLocks noChangeAspect="1"/>
          </p:cNvPicPr>
          <p:nvPr/>
        </p:nvPicPr>
        <p:blipFill>
          <a:blip r:embed="rId6" cstate="print"/>
          <a:srcRect t="16508"/>
          <a:stretch>
            <a:fillRect/>
          </a:stretch>
        </p:blipFill>
        <p:spPr>
          <a:xfrm>
            <a:off x="321708" y="476672"/>
            <a:ext cx="8822292" cy="19746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812360" y="980728"/>
            <a:ext cx="1331640" cy="15841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868144" y="3068960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Analysis example (exponential transform)</a:t>
            </a:r>
          </a:p>
        </p:txBody>
      </p:sp>
      <p:pic>
        <p:nvPicPr>
          <p:cNvPr id="18" name="Picture 17" descr="ga2017-linearised-ob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401" y="4221088"/>
            <a:ext cx="2929527" cy="705257"/>
          </a:xfrm>
          <a:prstGeom prst="rect">
            <a:avLst/>
          </a:prstGeom>
        </p:spPr>
      </p:pic>
      <p:pic>
        <p:nvPicPr>
          <p:cNvPr id="19" name="Picture 18" descr="ga2017-nonlinear-ob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92" y="3717032"/>
            <a:ext cx="1491889" cy="5289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3528" y="5013176"/>
            <a:ext cx="4896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now solve using methods for linear Gaussian model. Iteration is required to refine </a:t>
            </a:r>
            <a:r>
              <a:rPr lang="en-GB" dirty="0" err="1"/>
              <a:t>linearisation</a:t>
            </a:r>
            <a:r>
              <a:rPr lang="en-GB" dirty="0"/>
              <a:t> set point.</a:t>
            </a:r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Linear </a:t>
            </a:r>
            <a:r>
              <a:rPr lang="en-GB" dirty="0" err="1"/>
              <a:t>gaussian</a:t>
            </a:r>
            <a:r>
              <a:rPr lang="en-GB" dirty="0"/>
              <a:t> model</a:t>
            </a:r>
            <a:br>
              <a:rPr lang="en-GB" dirty="0"/>
            </a:br>
            <a:endParaRPr lang="en-GB" sz="2000" dirty="0"/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55679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Parameter estimation: </a:t>
            </a:r>
          </a:p>
          <a:p>
            <a:r>
              <a:rPr lang="en-GB" dirty="0"/>
              <a:t>The prior precision matrix on </a:t>
            </a:r>
            <a:r>
              <a:rPr lang="en-GB" b="1" i="1" dirty="0"/>
              <a:t>u</a:t>
            </a:r>
            <a:r>
              <a:rPr lang="en-GB" dirty="0"/>
              <a:t> has parameters to be optimised.</a:t>
            </a:r>
          </a:p>
          <a:p>
            <a:endParaRPr lang="en-GB" dirty="0"/>
          </a:p>
          <a:p>
            <a:r>
              <a:rPr lang="en-GB" dirty="0"/>
              <a:t>Optimise the parameters to maximise conditional marginal log likelihood:</a:t>
            </a:r>
          </a:p>
        </p:txBody>
      </p:sp>
      <p:pic>
        <p:nvPicPr>
          <p:cNvPr id="6" name="Picture 5" descr="ga2021-linear-ob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5" y="2914847"/>
            <a:ext cx="5112568" cy="3106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9592" y="609329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Will be optimised on subset of data before running the full analysis.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Model component:</a:t>
            </a:r>
            <a:br>
              <a:rPr lang="en-GB" dirty="0"/>
            </a:br>
            <a:r>
              <a:rPr lang="en-GB" sz="2000" dirty="0"/>
              <a:t>Large-scale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1844824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General form:</a:t>
            </a:r>
            <a:r>
              <a:rPr lang="en-GB" dirty="0"/>
              <a:t> A sum of D processes.  Each defined as a product of a spatial and temporal process.</a:t>
            </a:r>
          </a:p>
        </p:txBody>
      </p:sp>
      <p:pic>
        <p:nvPicPr>
          <p:cNvPr id="6" name="Picture 5" descr="ga2017-large-sca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5696" y="2564904"/>
            <a:ext cx="4007566" cy="10310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584" y="371703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Spherical harmonic option (linear):</a:t>
            </a:r>
            <a:endParaRPr lang="en-GB" dirty="0"/>
          </a:p>
        </p:txBody>
      </p:sp>
      <p:pic>
        <p:nvPicPr>
          <p:cNvPr id="9" name="Picture 8" descr="ga2017-large-scale.png"/>
          <p:cNvPicPr>
            <a:picLocks noChangeAspect="1"/>
          </p:cNvPicPr>
          <p:nvPr/>
        </p:nvPicPr>
        <p:blipFill>
          <a:blip r:embed="rId5" cstate="print"/>
          <a:srcRect l="50311" t="20000" r="26331" b="30000"/>
          <a:stretch>
            <a:fillRect/>
          </a:stretch>
        </p:blipFill>
        <p:spPr>
          <a:xfrm>
            <a:off x="2051720" y="4077072"/>
            <a:ext cx="653756" cy="360040"/>
          </a:xfrm>
          <a:prstGeom prst="rect">
            <a:avLst/>
          </a:prstGeom>
        </p:spPr>
      </p:pic>
      <p:pic>
        <p:nvPicPr>
          <p:cNvPr id="10" name="Picture 9" descr="ga2017-large-scale.png"/>
          <p:cNvPicPr>
            <a:picLocks noChangeAspect="1"/>
          </p:cNvPicPr>
          <p:nvPr/>
        </p:nvPicPr>
        <p:blipFill>
          <a:blip r:embed="rId5" cstate="print"/>
          <a:srcRect l="73669" t="20000" r="4770" b="30000"/>
          <a:stretch>
            <a:fillRect/>
          </a:stretch>
        </p:blipFill>
        <p:spPr>
          <a:xfrm>
            <a:off x="2123728" y="4437112"/>
            <a:ext cx="603467" cy="3600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43808" y="407707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Spatial spherical harmonic pattern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43808" y="443711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Temporal smooth process to estimate – SPDE approach.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584" y="493187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Factor analysis option (nonlinear): :</a:t>
            </a:r>
            <a:endParaRPr lang="en-GB" dirty="0"/>
          </a:p>
        </p:txBody>
      </p:sp>
      <p:pic>
        <p:nvPicPr>
          <p:cNvPr id="15" name="Picture 14" descr="ga2017-large-scale.png"/>
          <p:cNvPicPr>
            <a:picLocks noChangeAspect="1"/>
          </p:cNvPicPr>
          <p:nvPr/>
        </p:nvPicPr>
        <p:blipFill>
          <a:blip r:embed="rId5" cstate="print"/>
          <a:srcRect l="50311" t="20000" r="26331" b="30000"/>
          <a:stretch>
            <a:fillRect/>
          </a:stretch>
        </p:blipFill>
        <p:spPr>
          <a:xfrm>
            <a:off x="2051720" y="5291916"/>
            <a:ext cx="653756" cy="360040"/>
          </a:xfrm>
          <a:prstGeom prst="rect">
            <a:avLst/>
          </a:prstGeom>
        </p:spPr>
      </p:pic>
      <p:pic>
        <p:nvPicPr>
          <p:cNvPr id="16" name="Picture 15" descr="ga2017-large-scale.png"/>
          <p:cNvPicPr>
            <a:picLocks noChangeAspect="1"/>
          </p:cNvPicPr>
          <p:nvPr/>
        </p:nvPicPr>
        <p:blipFill>
          <a:blip r:embed="rId5" cstate="print"/>
          <a:srcRect l="73669" t="20000" r="4770" b="30000"/>
          <a:stretch>
            <a:fillRect/>
          </a:stretch>
        </p:blipFill>
        <p:spPr>
          <a:xfrm>
            <a:off x="2123728" y="5651956"/>
            <a:ext cx="603467" cy="360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43808" y="529191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Spatial smooth process to estimate – SPDE approach.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3808" y="565195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Temporal smooth process to estimate – SPDE approach.</a:t>
            </a:r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1. Spherical harmonic model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2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628800"/>
            <a:ext cx="4464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analysis is formed as a weighted sum of spatial spherical harmonics.</a:t>
            </a:r>
          </a:p>
          <a:p>
            <a:endParaRPr lang="en-GB" dirty="0"/>
          </a:p>
          <a:p>
            <a:r>
              <a:rPr lang="en-GB" dirty="0"/>
              <a:t>Time series of pattern weights are estimated using the SPDE approach.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/>
              <a:t>linear model </a:t>
            </a:r>
            <a:r>
              <a:rPr lang="en-GB" dirty="0"/>
              <a:t>where each basis function is formed as the product of: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GB" dirty="0"/>
              <a:t>A spherical harmonic spatial pattern.</a:t>
            </a:r>
          </a:p>
          <a:p>
            <a:pPr marL="182563" indent="-182563">
              <a:buFont typeface="Arial" pitchFamily="34" charset="0"/>
              <a:buChar char="•"/>
            </a:pPr>
            <a:r>
              <a:rPr lang="en-GB" dirty="0"/>
              <a:t>A function with local influence in time.</a:t>
            </a:r>
          </a:p>
        </p:txBody>
      </p:sp>
      <p:pic>
        <p:nvPicPr>
          <p:cNvPr id="9" name="Picture 8" descr="sph_tim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096" y="3645024"/>
            <a:ext cx="3093511" cy="2320133"/>
          </a:xfrm>
          <a:prstGeom prst="rect">
            <a:avLst/>
          </a:prstGeom>
        </p:spPr>
      </p:pic>
      <p:pic>
        <p:nvPicPr>
          <p:cNvPr id="10" name="Picture 9" descr="sphere_5.png"/>
          <p:cNvPicPr>
            <a:picLocks noChangeAspect="1"/>
          </p:cNvPicPr>
          <p:nvPr/>
        </p:nvPicPr>
        <p:blipFill>
          <a:blip r:embed="rId5" cstate="print"/>
          <a:srcRect l="26247" t="19685" r="19685" b="19685"/>
          <a:stretch>
            <a:fillRect/>
          </a:stretch>
        </p:blipFill>
        <p:spPr>
          <a:xfrm>
            <a:off x="5894341" y="1124744"/>
            <a:ext cx="1125931" cy="1262573"/>
          </a:xfrm>
          <a:prstGeom prst="rect">
            <a:avLst/>
          </a:prstGeom>
        </p:spPr>
      </p:pic>
      <p:pic>
        <p:nvPicPr>
          <p:cNvPr id="11" name="Picture 10" descr="sphere_4.png"/>
          <p:cNvPicPr>
            <a:picLocks noChangeAspect="1"/>
          </p:cNvPicPr>
          <p:nvPr/>
        </p:nvPicPr>
        <p:blipFill>
          <a:blip r:embed="rId6" cstate="print"/>
          <a:srcRect l="26247" t="19685" r="19685" b="19685"/>
          <a:stretch>
            <a:fillRect/>
          </a:stretch>
        </p:blipFill>
        <p:spPr>
          <a:xfrm>
            <a:off x="7046469" y="1124744"/>
            <a:ext cx="1125931" cy="1262573"/>
          </a:xfrm>
          <a:prstGeom prst="rect">
            <a:avLst/>
          </a:prstGeom>
        </p:spPr>
      </p:pic>
      <p:pic>
        <p:nvPicPr>
          <p:cNvPr id="12" name="Picture 11" descr="sphere_3.png"/>
          <p:cNvPicPr>
            <a:picLocks noChangeAspect="1"/>
          </p:cNvPicPr>
          <p:nvPr/>
        </p:nvPicPr>
        <p:blipFill>
          <a:blip r:embed="rId7" cstate="print"/>
          <a:srcRect l="26247" t="19685" r="19685" b="19685"/>
          <a:stretch>
            <a:fillRect/>
          </a:stretch>
        </p:blipFill>
        <p:spPr>
          <a:xfrm>
            <a:off x="6444208" y="2243301"/>
            <a:ext cx="1125931" cy="1262573"/>
          </a:xfrm>
          <a:prstGeom prst="rect">
            <a:avLst/>
          </a:prstGeom>
        </p:spPr>
      </p:pic>
      <p:pic>
        <p:nvPicPr>
          <p:cNvPr id="13" name="Picture 12" descr="sphere_2.png"/>
          <p:cNvPicPr>
            <a:picLocks noChangeAspect="1"/>
          </p:cNvPicPr>
          <p:nvPr/>
        </p:nvPicPr>
        <p:blipFill>
          <a:blip r:embed="rId8" cstate="print"/>
          <a:srcRect l="26247" t="19685" r="19685" b="19685"/>
          <a:stretch>
            <a:fillRect/>
          </a:stretch>
        </p:blipFill>
        <p:spPr>
          <a:xfrm>
            <a:off x="5364088" y="2243301"/>
            <a:ext cx="1125931" cy="1262573"/>
          </a:xfrm>
          <a:prstGeom prst="rect">
            <a:avLst/>
          </a:prstGeom>
        </p:spPr>
      </p:pic>
      <p:pic>
        <p:nvPicPr>
          <p:cNvPr id="14" name="Picture 13" descr="sphere_1.png"/>
          <p:cNvPicPr>
            <a:picLocks noChangeAspect="1"/>
          </p:cNvPicPr>
          <p:nvPr/>
        </p:nvPicPr>
        <p:blipFill>
          <a:blip r:embed="rId9" cstate="print"/>
          <a:srcRect l="26247" t="19685" r="19685" b="19685"/>
          <a:stretch>
            <a:fillRect/>
          </a:stretch>
        </p:blipFill>
        <p:spPr>
          <a:xfrm>
            <a:off x="7566111" y="2243301"/>
            <a:ext cx="1125931" cy="12625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08104" y="3323421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Spherical harmonic patterns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80112" y="5877272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Smooth pattern time series</a:t>
            </a:r>
          </a:p>
        </p:txBody>
      </p:sp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7772400" cy="1362075"/>
          </a:xfrm>
        </p:spPr>
        <p:txBody>
          <a:bodyPr/>
          <a:lstStyle/>
          <a:p>
            <a:pPr algn="ctr"/>
            <a:r>
              <a:rPr lang="en-GB" dirty="0"/>
              <a:t>2. Factor analysis model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228" y="5859258"/>
            <a:ext cx="935372" cy="998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458064"/>
            <a:ext cx="45365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analysis is formed as a weighted sum of spatial patterns that are now learnt from the data.</a:t>
            </a:r>
          </a:p>
          <a:p>
            <a:endParaRPr lang="en-GB" dirty="0"/>
          </a:p>
          <a:p>
            <a:r>
              <a:rPr lang="en-GB" dirty="0"/>
              <a:t>Similar to VBPCA but uses SPDEs for both the spatial patterns and time series.</a:t>
            </a:r>
          </a:p>
          <a:p>
            <a:endParaRPr lang="en-GB" dirty="0"/>
          </a:p>
          <a:p>
            <a:r>
              <a:rPr lang="en-GB" dirty="0"/>
              <a:t>Based on Gaussian Process Factor Analysis (GPFA) (</a:t>
            </a:r>
            <a:r>
              <a:rPr lang="en-GB" dirty="0" err="1"/>
              <a:t>Luttinen</a:t>
            </a:r>
            <a:r>
              <a:rPr lang="en-GB" dirty="0"/>
              <a:t> &amp; </a:t>
            </a:r>
            <a:r>
              <a:rPr lang="en-GB" dirty="0" err="1"/>
              <a:t>Ilin</a:t>
            </a:r>
            <a:r>
              <a:rPr lang="en-GB" dirty="0"/>
              <a:t>, 2009). Modified to use SPDEs and include observational errors.</a:t>
            </a:r>
          </a:p>
          <a:p>
            <a:endParaRPr lang="en-GB" dirty="0"/>
          </a:p>
          <a:p>
            <a:r>
              <a:rPr lang="en-GB" dirty="0"/>
              <a:t>Iterative – flips between estimation of spatial and temporal SPDEs.</a:t>
            </a:r>
          </a:p>
          <a:p>
            <a:endParaRPr lang="en-GB" dirty="0"/>
          </a:p>
          <a:p>
            <a:r>
              <a:rPr lang="en-GB" dirty="0"/>
              <a:t>Too computationally expensive.</a:t>
            </a:r>
          </a:p>
          <a:p>
            <a:pPr marL="182563" indent="-182563">
              <a:buFont typeface="Arial" pitchFamily="34" charset="0"/>
              <a:buChar char="•"/>
            </a:pPr>
            <a:endParaRPr lang="en-GB" dirty="0"/>
          </a:p>
          <a:p>
            <a:pPr marL="182563" indent="-182563"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292080" y="5703639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 algn="ctr"/>
            <a:r>
              <a:rPr lang="en-GB" sz="1200" dirty="0"/>
              <a:t>Tests of the prototype SPDE-FA decomposition applied to global air temperature data</a:t>
            </a:r>
          </a:p>
          <a:p>
            <a:pPr marL="182563" indent="-182563" algn="ctr"/>
            <a:r>
              <a:rPr lang="en-GB" sz="1200" dirty="0"/>
              <a:t>(3 components)</a:t>
            </a:r>
          </a:p>
        </p:txBody>
      </p:sp>
      <p:pic>
        <p:nvPicPr>
          <p:cNvPr id="11" name="Picture 10" descr="spdefa_space_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2040" y="4077072"/>
            <a:ext cx="2175359" cy="1631519"/>
          </a:xfrm>
          <a:prstGeom prst="rect">
            <a:avLst/>
          </a:prstGeom>
        </p:spPr>
      </p:pic>
      <p:pic>
        <p:nvPicPr>
          <p:cNvPr id="12" name="Picture 11" descr="spdefa_space_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2040" y="2564904"/>
            <a:ext cx="2175359" cy="1631519"/>
          </a:xfrm>
          <a:prstGeom prst="rect">
            <a:avLst/>
          </a:prstGeom>
        </p:spPr>
      </p:pic>
      <p:pic>
        <p:nvPicPr>
          <p:cNvPr id="13" name="Picture 12" descr="spdefa_space_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040" y="1052736"/>
            <a:ext cx="2175359" cy="1631519"/>
          </a:xfrm>
          <a:prstGeom prst="rect">
            <a:avLst/>
          </a:prstGeom>
        </p:spPr>
      </p:pic>
      <p:pic>
        <p:nvPicPr>
          <p:cNvPr id="14" name="Picture 13" descr="spdefa_time_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68641" y="4101737"/>
            <a:ext cx="2175359" cy="1631519"/>
          </a:xfrm>
          <a:prstGeom prst="rect">
            <a:avLst/>
          </a:prstGeom>
        </p:spPr>
      </p:pic>
      <p:pic>
        <p:nvPicPr>
          <p:cNvPr id="15" name="Picture 14" descr="spdefa_time_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641" y="2564904"/>
            <a:ext cx="2175359" cy="1631519"/>
          </a:xfrm>
          <a:prstGeom prst="rect">
            <a:avLst/>
          </a:prstGeom>
        </p:spPr>
      </p:pic>
      <p:pic>
        <p:nvPicPr>
          <p:cNvPr id="16" name="Picture 15" descr="spdefa_time_1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8641" y="1052736"/>
            <a:ext cx="2175359" cy="16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4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-2" y="0"/>
            <a:ext cx="9036498" cy="1412776"/>
            <a:chOff x="-2" y="0"/>
            <a:chExt cx="9036498" cy="1412776"/>
          </a:xfrm>
        </p:grpSpPr>
        <p:pic>
          <p:nvPicPr>
            <p:cNvPr id="8" name="Picture 7" descr="MOHC_CMYK_whitebackg.jpg"/>
            <p:cNvPicPr>
              <a:picLocks noChangeAspect="1"/>
            </p:cNvPicPr>
            <p:nvPr/>
          </p:nvPicPr>
          <p:blipFill>
            <a:blip r:embed="rId4" cstate="print"/>
            <a:srcRect r="9898"/>
            <a:stretch>
              <a:fillRect/>
            </a:stretch>
          </p:blipFill>
          <p:spPr>
            <a:xfrm>
              <a:off x="3851920" y="0"/>
              <a:ext cx="864096" cy="1023997"/>
            </a:xfrm>
            <a:prstGeom prst="rect">
              <a:avLst/>
            </a:prstGeom>
          </p:spPr>
        </p:pic>
        <p:pic>
          <p:nvPicPr>
            <p:cNvPr id="9" name="db4dc84a-ed95-4c1e-ad8b-a0c534bcf349" descr="9933B763-502A-46CB-8C99-826783CF420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04448" y="116631"/>
              <a:ext cx="432048" cy="1265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" descr="f040ee1d-e81c-4ef9-a38d-e7d69b5a42c4@metoffice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88024" y="116632"/>
              <a:ext cx="1234422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KNMI logo EN.jpg"/>
            <p:cNvPicPr>
              <a:picLocks noChangeAspect="1"/>
            </p:cNvPicPr>
            <p:nvPr/>
          </p:nvPicPr>
          <p:blipFill>
            <a:blip r:embed="rId7" cstate="print"/>
            <a:srcRect l="39997" r="10470" b="7143"/>
            <a:stretch>
              <a:fillRect/>
            </a:stretch>
          </p:blipFill>
          <p:spPr>
            <a:xfrm>
              <a:off x="-2" y="116631"/>
              <a:ext cx="1595253" cy="1296145"/>
            </a:xfrm>
            <a:prstGeom prst="rect">
              <a:avLst/>
            </a:prstGeom>
          </p:spPr>
        </p:pic>
        <p:pic>
          <p:nvPicPr>
            <p:cNvPr id="13" name="421ba867-8701-42b1-999b-e18c85480c8e" descr="D18CDA09-F098-4808-8A24-32D07FCB75B6@unibe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24328" y="116632"/>
              <a:ext cx="100811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uol-logo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9752" y="116632"/>
              <a:ext cx="1512571" cy="360040"/>
            </a:xfrm>
            <a:prstGeom prst="rect">
              <a:avLst/>
            </a:prstGeom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5119" t="21700" r="1170" b="18101"/>
            <a:stretch>
              <a:fillRect/>
            </a:stretch>
          </p:blipFill>
          <p:spPr bwMode="auto">
            <a:xfrm>
              <a:off x="6084168" y="116632"/>
              <a:ext cx="1296144" cy="468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stfc_logo.jp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568" y="0"/>
              <a:ext cx="1529230" cy="620688"/>
            </a:xfrm>
            <a:prstGeom prst="rect">
              <a:avLst/>
            </a:prstGeom>
          </p:spPr>
        </p:pic>
      </p:grpSp>
      <p:pic>
        <p:nvPicPr>
          <p:cNvPr id="18" name="Picture 17" descr="University_of_Edinburgh_ceremonial_roundel.svg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49489" y="692696"/>
            <a:ext cx="715279" cy="72008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325206" y="116745"/>
            <a:ext cx="1512000" cy="404381"/>
            <a:chOff x="2520000" y="4680000"/>
            <a:chExt cx="1512000" cy="404381"/>
          </a:xfrm>
        </p:grpSpPr>
        <p:sp>
          <p:nvSpPr>
            <p:cNvPr id="16" name="Rectangle 15"/>
            <p:cNvSpPr/>
            <p:nvPr/>
          </p:nvSpPr>
          <p:spPr>
            <a:xfrm>
              <a:off x="2520000" y="4680000"/>
              <a:ext cx="1512000" cy="4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000" y="4680000"/>
              <a:ext cx="1512000" cy="404381"/>
            </a:xfrm>
            <a:prstGeom prst="rect">
              <a:avLst/>
            </a:prstGeom>
          </p:spPr>
        </p:pic>
      </p:grpSp>
      <p:sp>
        <p:nvSpPr>
          <p:cNvPr id="21" name="Content Placeholder 4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>
                <a:solidFill>
                  <a:schemeClr val="tx1"/>
                </a:solidFill>
              </a:rPr>
              <a:t>WP1: Observation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Develop skin-air temperature relationships (over land, sea, ice, lakes).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Quality control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Develop observation bias/error models.  Breakpoint detection.</a:t>
            </a:r>
          </a:p>
          <a:p>
            <a:r>
              <a:rPr lang="en-GB" sz="2600" dirty="0">
                <a:solidFill>
                  <a:schemeClr val="tx1"/>
                </a:solidFill>
              </a:rPr>
              <a:t>WP2: Data set 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Merge WP1 data products.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Produce </a:t>
            </a:r>
            <a:r>
              <a:rPr lang="en-GB" sz="1900" dirty="0" err="1">
                <a:solidFill>
                  <a:schemeClr val="tx1"/>
                </a:solidFill>
              </a:rPr>
              <a:t>spatio</a:t>
            </a:r>
            <a:r>
              <a:rPr lang="en-GB" sz="1900" dirty="0">
                <a:solidFill>
                  <a:schemeClr val="tx1"/>
                </a:solidFill>
              </a:rPr>
              <a:t>-temporal statistical analyses (global, 1850-present).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Develop and build system for dataset construction.</a:t>
            </a:r>
          </a:p>
          <a:p>
            <a:r>
              <a:rPr lang="en-GB" sz="2600" dirty="0">
                <a:solidFill>
                  <a:schemeClr val="tx1"/>
                </a:solidFill>
              </a:rPr>
              <a:t>WP3: Validation and </a:t>
            </a:r>
            <a:r>
              <a:rPr lang="en-GB" sz="2600" dirty="0" err="1">
                <a:solidFill>
                  <a:schemeClr val="tx1"/>
                </a:solidFill>
              </a:rPr>
              <a:t>intercomparison</a:t>
            </a:r>
            <a:endParaRPr lang="en-GB" sz="26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tx1"/>
                </a:solidFill>
              </a:rPr>
              <a:t>Validate WP1 and WP2 products and uncertainty estimates against independent reference data.</a:t>
            </a:r>
          </a:p>
          <a:p>
            <a:r>
              <a:rPr lang="en-GB" sz="2600" dirty="0">
                <a:solidFill>
                  <a:schemeClr val="tx1"/>
                </a:solidFill>
              </a:rPr>
              <a:t>WP4: Outreach and dissemination</a:t>
            </a:r>
          </a:p>
          <a:p>
            <a:r>
              <a:rPr lang="en-GB" sz="2600" dirty="0">
                <a:solidFill>
                  <a:schemeClr val="tx1"/>
                </a:solidFill>
              </a:rPr>
              <a:t>WP5: Science leadership</a:t>
            </a:r>
          </a:p>
          <a:p>
            <a:r>
              <a:rPr lang="en-GB" sz="2600" dirty="0">
                <a:solidFill>
                  <a:schemeClr val="tx1"/>
                </a:solidFill>
              </a:rPr>
              <a:t>WP6: Project management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066280" y="6313587"/>
            <a:ext cx="7772400" cy="13620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14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_lst_lsat_global_res_0.25_0.25_201007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387667"/>
            <a:ext cx="8136904" cy="488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4624"/>
            <a:ext cx="7772400" cy="1368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GB" dirty="0"/>
              <a:t>Example satellite derived 2m air temperature (1 July 2010)</a:t>
            </a:r>
          </a:p>
        </p:txBody>
      </p:sp>
      <p:pic>
        <p:nvPicPr>
          <p:cNvPr id="4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OHC_CMYK_whitebackg.jpg"/>
          <p:cNvPicPr>
            <a:picLocks noChangeAspect="1"/>
          </p:cNvPicPr>
          <p:nvPr/>
        </p:nvPicPr>
        <p:blipFill>
          <a:blip r:embed="rId4" cstate="print"/>
          <a:srcRect r="9898"/>
          <a:stretch>
            <a:fillRect/>
          </a:stretch>
        </p:blipFill>
        <p:spPr>
          <a:xfrm>
            <a:off x="0" y="5834003"/>
            <a:ext cx="864096" cy="1023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96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LST Night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40050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LST 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60432" y="177281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Tmin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8460432" y="386104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808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GB" sz="3600" b="1" cap="all" dirty="0"/>
              <a:t>Example Uncertainty Fields </a:t>
            </a:r>
            <a:br>
              <a:rPr lang="en-GB" sz="3600" b="1" cap="all" dirty="0"/>
            </a:br>
            <a:r>
              <a:rPr lang="en-GB" sz="3600" b="1" cap="all" dirty="0"/>
              <a:t>(1 July 2010)</a:t>
            </a:r>
          </a:p>
        </p:txBody>
      </p:sp>
      <p:pic>
        <p:nvPicPr>
          <p:cNvPr id="3" name="Picture 2" descr="eustace-1"/>
          <p:cNvPicPr>
            <a:picLocks noChangeAspect="1" noChangeArrowheads="1"/>
          </p:cNvPicPr>
          <p:nvPr/>
        </p:nvPicPr>
        <p:blipFill>
          <a:blip r:embed="rId2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MOHC_CMYK_whitebackg.jpg"/>
          <p:cNvPicPr>
            <a:picLocks noChangeAspect="1"/>
          </p:cNvPicPr>
          <p:nvPr/>
        </p:nvPicPr>
        <p:blipFill>
          <a:blip r:embed="rId3" cstate="print"/>
          <a:srcRect r="9898"/>
          <a:stretch>
            <a:fillRect/>
          </a:stretch>
        </p:blipFill>
        <p:spPr>
          <a:xfrm>
            <a:off x="0" y="5834003"/>
            <a:ext cx="864096" cy="1023997"/>
          </a:xfrm>
          <a:prstGeom prst="rect">
            <a:avLst/>
          </a:prstGeom>
        </p:spPr>
      </p:pic>
      <p:pic>
        <p:nvPicPr>
          <p:cNvPr id="5" name="Picture 4" descr="map_lsat_unc_global_res_0.25_0.25_2010070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776460"/>
            <a:ext cx="7186235" cy="4316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24928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Tmin</a:t>
            </a:r>
            <a:r>
              <a:rPr lang="en-GB" baseline="-25000" dirty="0" err="1"/>
              <a:t>random</a:t>
            </a:r>
            <a:endParaRPr lang="en-GB" baseline="-25000" dirty="0"/>
          </a:p>
        </p:txBody>
      </p:sp>
      <p:sp>
        <p:nvSpPr>
          <p:cNvPr id="7" name="TextBox 6"/>
          <p:cNvSpPr txBox="1"/>
          <p:nvPr/>
        </p:nvSpPr>
        <p:spPr>
          <a:xfrm>
            <a:off x="179512" y="436510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Tmax</a:t>
            </a:r>
            <a:r>
              <a:rPr lang="en-GB" baseline="-25000" dirty="0" err="1"/>
              <a:t>random</a:t>
            </a:r>
            <a:endParaRPr lang="en-GB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7812360" y="24928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Tmin</a:t>
            </a:r>
            <a:r>
              <a:rPr lang="en-GB" baseline="-25000" dirty="0" err="1"/>
              <a:t>local</a:t>
            </a:r>
            <a:endParaRPr lang="en-GB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7740352" y="436510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Tmax</a:t>
            </a:r>
            <a:r>
              <a:rPr lang="en-GB" baseline="-25000" dirty="0" err="1"/>
              <a:t>local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61521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/>
              <a:t>Satellite observations over land, sea, ice:</a:t>
            </a:r>
          </a:p>
          <a:p>
            <a:pPr lvl="1"/>
            <a:r>
              <a:rPr lang="en-GB" b="1" dirty="0"/>
              <a:t>Structural errors: </a:t>
            </a:r>
            <a:r>
              <a:rPr lang="en-GB" dirty="0"/>
              <a:t>brightness temperature calibration, conversion to air temperature, observed surface related.</a:t>
            </a:r>
          </a:p>
          <a:p>
            <a:pPr lvl="1"/>
            <a:r>
              <a:rPr lang="en-GB" b="1" dirty="0"/>
              <a:t>Correlated errors: </a:t>
            </a:r>
            <a:r>
              <a:rPr lang="en-GB" dirty="0"/>
              <a:t>atmospheric corrections, surface emissivity errors.</a:t>
            </a:r>
          </a:p>
          <a:p>
            <a:pPr lvl="1"/>
            <a:r>
              <a:rPr lang="en-GB" b="1" dirty="0"/>
              <a:t>Uncorrelated errors: </a:t>
            </a:r>
            <a:r>
              <a:rPr lang="en-GB" dirty="0"/>
              <a:t>sensor noise, geolocation.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/>
              <a:t>In situ observations from weather stations, ships, buoys.</a:t>
            </a:r>
          </a:p>
          <a:p>
            <a:pPr lvl="1"/>
            <a:r>
              <a:rPr lang="en-GB" b="1" dirty="0"/>
              <a:t>Structural errors: </a:t>
            </a:r>
            <a:r>
              <a:rPr lang="en-GB" dirty="0"/>
              <a:t>observing platform specific biases, instrumentation changes calibration, station siting changes.</a:t>
            </a:r>
          </a:p>
          <a:p>
            <a:pPr lvl="1"/>
            <a:r>
              <a:rPr lang="en-GB" b="1" dirty="0"/>
              <a:t>Uncorrelated errors: </a:t>
            </a:r>
            <a:r>
              <a:rPr lang="en-GB" dirty="0"/>
              <a:t>observational noise, local </a:t>
            </a:r>
            <a:r>
              <a:rPr lang="en-GB" dirty="0" err="1"/>
              <a:t>representivity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5" name="Picture 2"/>
          <p:cNvPicPr/>
          <p:nvPr/>
        </p:nvPicPr>
        <p:blipFill>
          <a:blip r:embed="rId3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6" name="Picture 6"/>
          <p:cNvPicPr/>
          <p:nvPr/>
        </p:nvPicPr>
        <p:blipFill>
          <a:blip r:embed="rId4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D1C11E-F0C2-4F01-B49C-E241609A077D}"/>
              </a:ext>
            </a:extLst>
          </p:cNvPr>
          <p:cNvSpPr txBox="1">
            <a:spLocks/>
          </p:cNvSpPr>
          <p:nvPr/>
        </p:nvSpPr>
        <p:spPr>
          <a:xfrm>
            <a:off x="827584" y="116632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cap="all" dirty="0"/>
              <a:t>Sources of observational uncertainty</a:t>
            </a:r>
          </a:p>
        </p:txBody>
      </p:sp>
    </p:spTree>
    <p:extLst>
      <p:ext uri="{BB962C8B-B14F-4D97-AF65-F5344CB8AC3E}">
        <p14:creationId xmlns:p14="http://schemas.microsoft.com/office/powerpoint/2010/main" val="273348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eustace-1"/>
          <p:cNvPicPr>
            <a:picLocks noChangeAspect="1" noChangeArrowheads="1"/>
          </p:cNvPicPr>
          <p:nvPr/>
        </p:nvPicPr>
        <p:blipFill>
          <a:blip r:embed="rId3" cstate="print"/>
          <a:srcRect l="5815" t="7733" r="4048" b="14936"/>
          <a:stretch>
            <a:fillRect/>
          </a:stretch>
        </p:blipFill>
        <p:spPr bwMode="auto">
          <a:xfrm>
            <a:off x="6911752" y="6021288"/>
            <a:ext cx="22322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23528" y="141277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300"/>
              </a:spcAft>
              <a:buFont typeface="Arial" pitchFamily="34" charset="0"/>
              <a:buChar char="•"/>
            </a:pPr>
            <a:r>
              <a:rPr lang="en-GB" dirty="0"/>
              <a:t>Build multiple linear regression model using weather stations and satellite Land Surface Temperature observations, together with other explanatory variables.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560" y="2494637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T</a:t>
            </a:r>
            <a:r>
              <a:rPr lang="en-GB" baseline="-25000" dirty="0" err="1"/>
              <a:t>max</a:t>
            </a:r>
            <a:r>
              <a:rPr lang="en-GB" dirty="0"/>
              <a:t>=</a:t>
            </a:r>
            <a:r>
              <a:rPr lang="el-GR" dirty="0"/>
              <a:t>α</a:t>
            </a:r>
            <a:r>
              <a:rPr lang="en-GB" baseline="-25000" dirty="0"/>
              <a:t>0</a:t>
            </a:r>
            <a:r>
              <a:rPr lang="en-GB" dirty="0"/>
              <a:t>+ α</a:t>
            </a:r>
            <a:r>
              <a:rPr lang="en-GB" baseline="-25000" dirty="0"/>
              <a:t>1</a:t>
            </a:r>
            <a:r>
              <a:rPr lang="en-GB" dirty="0"/>
              <a:t>.LST</a:t>
            </a:r>
            <a:r>
              <a:rPr lang="en-GB" baseline="-25000" dirty="0"/>
              <a:t>day</a:t>
            </a:r>
            <a:r>
              <a:rPr lang="en-GB" dirty="0"/>
              <a:t> + α</a:t>
            </a:r>
            <a:r>
              <a:rPr lang="en-GB" baseline="-25000" dirty="0"/>
              <a:t>2</a:t>
            </a:r>
            <a:r>
              <a:rPr lang="en-GB" dirty="0"/>
              <a:t>.LST</a:t>
            </a:r>
            <a:r>
              <a:rPr lang="en-GB" baseline="-25000" dirty="0"/>
              <a:t>ngt</a:t>
            </a:r>
            <a:r>
              <a:rPr lang="en-GB" dirty="0"/>
              <a:t>+ α</a:t>
            </a:r>
            <a:r>
              <a:rPr lang="en-GB" baseline="-25000" dirty="0"/>
              <a:t>3</a:t>
            </a:r>
            <a:r>
              <a:rPr lang="en-GB" dirty="0"/>
              <a:t>.FVC + α</a:t>
            </a:r>
            <a:r>
              <a:rPr lang="en-GB" baseline="-25000" dirty="0"/>
              <a:t>4</a:t>
            </a:r>
            <a:r>
              <a:rPr lang="en-GB" dirty="0"/>
              <a:t>.DEM + α</a:t>
            </a:r>
            <a:r>
              <a:rPr lang="en-GB" baseline="-25000" dirty="0"/>
              <a:t>5</a:t>
            </a:r>
            <a:r>
              <a:rPr lang="en-GB" dirty="0"/>
              <a:t>.SZA</a:t>
            </a:r>
            <a:r>
              <a:rPr lang="en-GB" baseline="-25000" dirty="0"/>
              <a:t>noon</a:t>
            </a:r>
            <a:r>
              <a:rPr lang="en-GB" dirty="0"/>
              <a:t>+ α</a:t>
            </a:r>
            <a:r>
              <a:rPr lang="en-GB" baseline="-25000" dirty="0"/>
              <a:t>6</a:t>
            </a:r>
            <a:r>
              <a:rPr lang="en-GB" dirty="0"/>
              <a:t>.Snow + </a:t>
            </a:r>
            <a:r>
              <a:rPr lang="el-GR"/>
              <a:t>ε</a:t>
            </a:r>
            <a:r>
              <a:rPr lang="en-GB" baseline="-25000"/>
              <a:t>Tmax</a:t>
            </a:r>
            <a:endParaRPr lang="en-GB" dirty="0"/>
          </a:p>
          <a:p>
            <a:endParaRPr lang="en-GB" dirty="0"/>
          </a:p>
          <a:p>
            <a:pPr algn="ctr"/>
            <a:r>
              <a:rPr lang="en-GB" dirty="0" err="1"/>
              <a:t>T</a:t>
            </a:r>
            <a:r>
              <a:rPr lang="en-GB" baseline="-25000" dirty="0" err="1"/>
              <a:t>min</a:t>
            </a:r>
            <a:r>
              <a:rPr lang="en-GB" dirty="0"/>
              <a:t>=β</a:t>
            </a:r>
            <a:r>
              <a:rPr lang="en-GB" baseline="-25000" dirty="0"/>
              <a:t>0</a:t>
            </a:r>
            <a:r>
              <a:rPr lang="en-GB" dirty="0"/>
              <a:t>+ β</a:t>
            </a:r>
            <a:r>
              <a:rPr lang="en-GB" baseline="-25000" dirty="0"/>
              <a:t>1</a:t>
            </a:r>
            <a:r>
              <a:rPr lang="en-GB" dirty="0"/>
              <a:t>.LST</a:t>
            </a:r>
            <a:r>
              <a:rPr lang="en-GB" baseline="-25000" dirty="0"/>
              <a:t>day</a:t>
            </a:r>
            <a:r>
              <a:rPr lang="en-GB" dirty="0"/>
              <a:t> + β</a:t>
            </a:r>
            <a:r>
              <a:rPr lang="en-GB" baseline="-25000" dirty="0"/>
              <a:t>2</a:t>
            </a:r>
            <a:r>
              <a:rPr lang="en-GB" dirty="0"/>
              <a:t>.LST</a:t>
            </a:r>
            <a:r>
              <a:rPr lang="en-GB" baseline="-25000" dirty="0"/>
              <a:t>ngt</a:t>
            </a:r>
            <a:r>
              <a:rPr lang="en-GB" dirty="0"/>
              <a:t>+ β</a:t>
            </a:r>
            <a:r>
              <a:rPr lang="en-GB" baseline="-25000" dirty="0"/>
              <a:t>3</a:t>
            </a:r>
            <a:r>
              <a:rPr lang="en-GB" dirty="0"/>
              <a:t>.FVC + β</a:t>
            </a:r>
            <a:r>
              <a:rPr lang="en-GB" baseline="-25000" dirty="0"/>
              <a:t>4</a:t>
            </a:r>
            <a:r>
              <a:rPr lang="en-GB" dirty="0"/>
              <a:t>.DEM + β</a:t>
            </a:r>
            <a:r>
              <a:rPr lang="en-GB" baseline="-25000" dirty="0"/>
              <a:t>5</a:t>
            </a:r>
            <a:r>
              <a:rPr lang="en-GB" dirty="0"/>
              <a:t>.SZA</a:t>
            </a:r>
            <a:r>
              <a:rPr lang="en-GB" baseline="-25000" dirty="0"/>
              <a:t>noon</a:t>
            </a:r>
            <a:r>
              <a:rPr lang="en-GB" dirty="0"/>
              <a:t>+ β</a:t>
            </a:r>
            <a:r>
              <a:rPr lang="en-GB" baseline="-25000" dirty="0"/>
              <a:t>6</a:t>
            </a:r>
            <a:r>
              <a:rPr lang="en-GB" dirty="0"/>
              <a:t>.Snow + </a:t>
            </a:r>
            <a:r>
              <a:rPr lang="el-GR" dirty="0"/>
              <a:t>ε</a:t>
            </a:r>
            <a:r>
              <a:rPr lang="en-GB" baseline="-25000" dirty="0" err="1"/>
              <a:t>Tmin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27584" y="116632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GB" sz="2800" b="1" cap="all" dirty="0"/>
              <a:t>An Empirical</a:t>
            </a:r>
            <a:br>
              <a:rPr lang="en-GB" sz="2800" b="1" cap="all" dirty="0"/>
            </a:br>
            <a:r>
              <a:rPr lang="en-GB" sz="2800" b="1" cap="all" dirty="0"/>
              <a:t>Land Surface temperature – air temperature relationship</a:t>
            </a:r>
          </a:p>
        </p:txBody>
      </p:sp>
      <p:pic>
        <p:nvPicPr>
          <p:cNvPr id="12" name="Picture 11" descr="MOHC_CMYK_whitebackg.jpg"/>
          <p:cNvPicPr>
            <a:picLocks noChangeAspect="1"/>
          </p:cNvPicPr>
          <p:nvPr/>
        </p:nvPicPr>
        <p:blipFill>
          <a:blip r:embed="rId4" cstate="print"/>
          <a:srcRect r="9898"/>
          <a:stretch>
            <a:fillRect/>
          </a:stretch>
        </p:blipFill>
        <p:spPr>
          <a:xfrm>
            <a:off x="0" y="5834003"/>
            <a:ext cx="864096" cy="10239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644008" y="3358733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08104" y="3358733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516216" y="3358733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79912" y="386278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Vegetation fraction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2040" y="386278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Elevation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2200" y="386278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Solar Zenith angle at noon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5536" y="4660538"/>
            <a:ext cx="85689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300"/>
              </a:spcAft>
              <a:buFont typeface="Arial" pitchFamily="34" charset="0"/>
              <a:buChar char="•"/>
            </a:pP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7884368" y="3862789"/>
            <a:ext cx="8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028384" y="3430741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15816" y="3645024"/>
            <a:ext cx="0" cy="86409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65027" y="4509120"/>
            <a:ext cx="217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Satellite observed LST (day/night)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331640" y="3358733"/>
            <a:ext cx="0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9207" y="3862789"/>
            <a:ext cx="180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Air Temperature</a:t>
            </a:r>
          </a:p>
        </p:txBody>
      </p:sp>
    </p:spTree>
    <p:extLst>
      <p:ext uri="{BB962C8B-B14F-4D97-AF65-F5344CB8AC3E}">
        <p14:creationId xmlns:p14="http://schemas.microsoft.com/office/powerpoint/2010/main" val="166595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6"/>
          <p:cNvPicPr/>
          <p:nvPr/>
        </p:nvPicPr>
        <p:blipFill rotWithShape="1">
          <a:blip r:embed="rId3"/>
          <a:srcRect l="66070" t="7087"/>
          <a:stretch/>
        </p:blipFill>
        <p:spPr>
          <a:xfrm>
            <a:off x="5483104" y="2424557"/>
            <a:ext cx="3551944" cy="3740747"/>
          </a:xfrm>
          <a:prstGeom prst="rect">
            <a:avLst/>
          </a:prstGeom>
          <a:ln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539640" y="332640"/>
            <a:ext cx="7772040" cy="1361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Analysis system Aim</a:t>
            </a:r>
            <a:r>
              <a:rPr lang="en-US" sz="4000" b="1" strike="noStrike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3" name="Picture 2"/>
          <p:cNvPicPr/>
          <p:nvPr/>
        </p:nvPicPr>
        <p:blipFill>
          <a:blip r:embed="rId4"/>
          <a:srcRect l="5815" t="7732" r="4047" b="14933"/>
          <a:stretch/>
        </p:blipFill>
        <p:spPr>
          <a:xfrm>
            <a:off x="6911640" y="6021360"/>
            <a:ext cx="2232000" cy="719640"/>
          </a:xfrm>
          <a:prstGeom prst="rect">
            <a:avLst/>
          </a:prstGeom>
          <a:ln w="9360">
            <a:noFill/>
          </a:ln>
        </p:spPr>
      </p:pic>
      <p:pic>
        <p:nvPicPr>
          <p:cNvPr id="104" name="Picture 6"/>
          <p:cNvPicPr/>
          <p:nvPr/>
        </p:nvPicPr>
        <p:blipFill>
          <a:blip r:embed="rId5"/>
          <a:stretch/>
        </p:blipFill>
        <p:spPr>
          <a:xfrm>
            <a:off x="36360" y="5859360"/>
            <a:ext cx="934920" cy="998280"/>
          </a:xfrm>
          <a:prstGeom prst="rect">
            <a:avLst/>
          </a:prstGeom>
          <a:ln>
            <a:noFill/>
          </a:ln>
        </p:spPr>
      </p:pic>
      <p:pic>
        <p:nvPicPr>
          <p:cNvPr id="12" name="Picture 15"/>
          <p:cNvPicPr/>
          <p:nvPr/>
        </p:nvPicPr>
        <p:blipFill>
          <a:blip r:embed="rId6"/>
          <a:srcRect l="9350" t="7218" r="7874" b="9843"/>
          <a:stretch/>
        </p:blipFill>
        <p:spPr>
          <a:xfrm>
            <a:off x="251520" y="2563062"/>
            <a:ext cx="4013120" cy="3015524"/>
          </a:xfrm>
          <a:prstGeom prst="rect">
            <a:avLst/>
          </a:prstGeom>
          <a:ln>
            <a:noFill/>
          </a:ln>
        </p:spPr>
      </p:pic>
      <p:sp>
        <p:nvSpPr>
          <p:cNvPr id="14" name="Right Arrow 13"/>
          <p:cNvSpPr/>
          <p:nvPr/>
        </p:nvSpPr>
        <p:spPr>
          <a:xfrm>
            <a:off x="4441824" y="3720134"/>
            <a:ext cx="864096" cy="7013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stomShape 6"/>
          <p:cNvSpPr/>
          <p:nvPr/>
        </p:nvSpPr>
        <p:spPr>
          <a:xfrm>
            <a:off x="501140" y="1268760"/>
            <a:ext cx="8319332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Construct a </a:t>
            </a:r>
            <a:r>
              <a:rPr lang="en-GB" sz="1800" b="0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spatially and temporally complete 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of global air temperatures from 1850 to present with </a:t>
            </a:r>
            <a:r>
              <a:rPr lang="en-GB" sz="1800" b="0" strike="noStrike" spc="-1" dirty="0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validated uncertainty estimates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constructed from </a:t>
            </a:r>
            <a:r>
              <a:rPr lang="en-GB" sz="1800" b="0" strike="noStrike" spc="-1" dirty="0">
                <a:solidFill>
                  <a:schemeClr val="accent6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satellite and in situ data sources</a:t>
            </a: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9627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1656</Words>
  <Application>Microsoft Office PowerPoint</Application>
  <PresentationFormat>On-screen Show (4:3)</PresentationFormat>
  <Paragraphs>268</Paragraphs>
  <Slides>35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Times New Roman</vt:lpstr>
      <vt:lpstr>Office Theme</vt:lpstr>
      <vt:lpstr>Reconstruction of daily air temperature variations globally since the mid 19th century</vt:lpstr>
      <vt:lpstr>Overview </vt:lpstr>
      <vt:lpstr>Understand and exploit the Relationship between air and skin temperature</vt:lpstr>
      <vt:lpstr>PowerPoint Presentation</vt:lpstr>
      <vt:lpstr>Example satellite derived 2m air temperature (1 July 2010)</vt:lpstr>
      <vt:lpstr>Example Uncertainty Fields  (1 July 2010)</vt:lpstr>
      <vt:lpstr>PowerPoint Presentation</vt:lpstr>
      <vt:lpstr>An Empirical Land Surface temperature – air temperature relationship</vt:lpstr>
      <vt:lpstr>PowerPoint Presentation</vt:lpstr>
      <vt:lpstr>Comments on scale  </vt:lpstr>
      <vt:lpstr>PowerPoint Presentation</vt:lpstr>
      <vt:lpstr>PowerPoint Presentation</vt:lpstr>
      <vt:lpstr>Model component: Daily local analysis </vt:lpstr>
      <vt:lpstr>From covariance functions to spde models</vt:lpstr>
      <vt:lpstr>Random processes on spheres</vt:lpstr>
      <vt:lpstr>Estimation through conditional gaussians </vt:lpstr>
      <vt:lpstr>PowerPoint Presentation</vt:lpstr>
      <vt:lpstr>PowerPoint Presentation</vt:lpstr>
      <vt:lpstr>PowerPoint Presentation</vt:lpstr>
      <vt:lpstr>Climatology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component: large scale analysis </vt:lpstr>
      <vt:lpstr>Analysis Prototype climatology/local component</vt:lpstr>
      <vt:lpstr>summary </vt:lpstr>
      <vt:lpstr>Questions?</vt:lpstr>
      <vt:lpstr>Joint analysis model: Mean Temperature and DTR </vt:lpstr>
      <vt:lpstr>Joint analysis model: Mean Temperature and DTR </vt:lpstr>
      <vt:lpstr>Linear gaussian model </vt:lpstr>
      <vt:lpstr>Model component: Large-scale</vt:lpstr>
      <vt:lpstr>1. Spherical harmonic model</vt:lpstr>
      <vt:lpstr>2. Factor analysis model</vt:lpstr>
    </vt:vector>
  </TitlesOfParts>
  <Company>Met Office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katie.herring</dc:creator>
  <cp:lastModifiedBy>colin.morice@outlook.com</cp:lastModifiedBy>
  <cp:revision>386</cp:revision>
  <dcterms:created xsi:type="dcterms:W3CDTF">2014-12-22T13:01:25Z</dcterms:created>
  <dcterms:modified xsi:type="dcterms:W3CDTF">2017-06-20T08:50:50Z</dcterms:modified>
</cp:coreProperties>
</file>